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5" r:id="rId14"/>
    <p:sldId id="266" r:id="rId15"/>
    <p:sldId id="276" r:id="rId16"/>
    <p:sldId id="277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jY4q6wEKj+5zCq9i8wd+7w5G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62A94-45B1-4099-A54B-591BF3FE9D04}" v="2" dt="2023-03-18T19:44:19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15" autoAdjust="0"/>
    <p:restoredTop sz="94660"/>
  </p:normalViewPr>
  <p:slideViewPr>
    <p:cSldViewPr snapToGrid="0">
      <p:cViewPr varScale="1">
        <p:scale>
          <a:sx n="38" d="100"/>
          <a:sy n="38" d="100"/>
        </p:scale>
        <p:origin x="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Huettman" userId="255a15b17e5611bb" providerId="LiveId" clId="{B1262A94-45B1-4099-A54B-591BF3FE9D04}"/>
    <pc:docChg chg="modSld">
      <pc:chgData name="Lindsay Huettman" userId="255a15b17e5611bb" providerId="LiveId" clId="{B1262A94-45B1-4099-A54B-591BF3FE9D04}" dt="2023-03-18T19:44:19.339" v="1" actId="1076"/>
      <pc:docMkLst>
        <pc:docMk/>
      </pc:docMkLst>
      <pc:sldChg chg="addSp modSp">
        <pc:chgData name="Lindsay Huettman" userId="255a15b17e5611bb" providerId="LiveId" clId="{B1262A94-45B1-4099-A54B-591BF3FE9D04}" dt="2023-03-18T19:44:19.339" v="1" actId="1076"/>
        <pc:sldMkLst>
          <pc:docMk/>
          <pc:sldMk cId="3609050568" sldId="277"/>
        </pc:sldMkLst>
        <pc:picChg chg="add mod">
          <ac:chgData name="Lindsay Huettman" userId="255a15b17e5611bb" providerId="LiveId" clId="{B1262A94-45B1-4099-A54B-591BF3FE9D04}" dt="2023-03-18T19:44:19.339" v="1" actId="1076"/>
          <ac:picMkLst>
            <pc:docMk/>
            <pc:sldMk cId="3609050568" sldId="277"/>
            <ac:picMk id="1026" creationId="{C536562E-FE4E-4C02-F7FC-A1A3212FA6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ebfe3e3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4ebfe3e3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64ebfe3e3d_1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Humans came around 300,000 years ago Homo sapiens</a:t>
            </a:r>
            <a:endParaRPr/>
          </a:p>
        </p:txBody>
      </p:sp>
      <p:sp>
        <p:nvSpPr>
          <p:cNvPr id="231" name="Google Shape;2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ebfe3e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4ebfe3e3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4ebfe3e3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bum Cover">
  <p:cSld name="Album Cov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228600" y="5467350"/>
            <a:ext cx="8672946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>
            <a:spLocks noGrp="1"/>
          </p:cNvSpPr>
          <p:nvPr>
            <p:ph type="pic" idx="2"/>
          </p:nvPr>
        </p:nvSpPr>
        <p:spPr>
          <a:xfrm>
            <a:off x="228600" y="152400"/>
            <a:ext cx="6858000" cy="5239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 rot="-5400000">
            <a:off x="7296150" y="3698878"/>
            <a:ext cx="2933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3"/>
          </p:nvPr>
        </p:nvSpPr>
        <p:spPr>
          <a:xfrm rot="-5400000">
            <a:off x="5372100" y="2247900"/>
            <a:ext cx="518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Up Landscape with Caption">
  <p:cSld name="3-Up Landscap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>
            <a:spLocks noGrp="1"/>
          </p:cNvSpPr>
          <p:nvPr>
            <p:ph type="pic" idx="2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>
            <a:spLocks noGrp="1"/>
          </p:cNvSpPr>
          <p:nvPr>
            <p:ph type="pic" idx="3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>
            <a:spLocks noGrp="1"/>
          </p:cNvSpPr>
          <p:nvPr>
            <p:ph type="pic" idx="4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3947160" cy="296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27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Up Mixed">
  <p:cSld name="3-Up Mixe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>
            <a:spLocks noGrp="1"/>
          </p:cNvSpPr>
          <p:nvPr>
            <p:ph type="pic" idx="2"/>
          </p:nvPr>
        </p:nvSpPr>
        <p:spPr>
          <a:xfrm>
            <a:off x="4648200" y="3124962"/>
            <a:ext cx="3697224" cy="27729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8"/>
          <p:cNvSpPr>
            <a:spLocks noGrp="1"/>
          </p:cNvSpPr>
          <p:nvPr>
            <p:ph type="pic" idx="3"/>
          </p:nvPr>
        </p:nvSpPr>
        <p:spPr>
          <a:xfrm>
            <a:off x="228600" y="228600"/>
            <a:ext cx="4251960" cy="5669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8"/>
          <p:cNvSpPr>
            <a:spLocks noGrp="1"/>
          </p:cNvSpPr>
          <p:nvPr>
            <p:ph type="pic" idx="4"/>
          </p:nvPr>
        </p:nvSpPr>
        <p:spPr>
          <a:xfrm>
            <a:off x="4648200" y="228600"/>
            <a:ext cx="3672840" cy="27546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28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 Portrait with Captions">
  <p:cSld name="4-Up Portrait with Captio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>
            <a:spLocks noGrp="1"/>
          </p:cNvSpPr>
          <p:nvPr>
            <p:ph type="pic" idx="2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>
            <a:spLocks noGrp="1"/>
          </p:cNvSpPr>
          <p:nvPr>
            <p:ph type="pic" idx="3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>
            <a:spLocks noGrp="1"/>
          </p:cNvSpPr>
          <p:nvPr>
            <p:ph type="pic" idx="4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>
            <a:spLocks noGrp="1"/>
          </p:cNvSpPr>
          <p:nvPr>
            <p:ph type="pic" idx="5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1676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6"/>
          </p:nvPr>
        </p:nvSpPr>
        <p:spPr>
          <a:xfrm>
            <a:off x="6629400" y="228600"/>
            <a:ext cx="167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7"/>
          </p:nvPr>
        </p:nvSpPr>
        <p:spPr>
          <a:xfrm>
            <a:off x="152400" y="4724400"/>
            <a:ext cx="167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8"/>
          </p:nvPr>
        </p:nvSpPr>
        <p:spPr>
          <a:xfrm>
            <a:off x="6629400" y="4724400"/>
            <a:ext cx="167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 Landscape with Captions">
  <p:cSld name="4-Up Landscape with Captio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>
            <a:spLocks noGrp="1"/>
          </p:cNvSpPr>
          <p:nvPr>
            <p:ph type="pic" idx="2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>
            <a:off x="533400" y="63246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>
            <a:spLocks noGrp="1"/>
          </p:cNvSpPr>
          <p:nvPr>
            <p:ph type="pic" idx="3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>
            <a:spLocks noGrp="1"/>
          </p:cNvSpPr>
          <p:nvPr>
            <p:ph type="pic" idx="4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>
            <a:spLocks noGrp="1"/>
          </p:cNvSpPr>
          <p:nvPr>
            <p:ph type="pic" idx="5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6"/>
          </p:nvPr>
        </p:nvSpPr>
        <p:spPr>
          <a:xfrm>
            <a:off x="533400" y="3048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7"/>
          </p:nvPr>
        </p:nvSpPr>
        <p:spPr>
          <a:xfrm>
            <a:off x="4267200" y="63246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8"/>
          </p:nvPr>
        </p:nvSpPr>
        <p:spPr>
          <a:xfrm>
            <a:off x="4267200" y="3048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30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 Portrait with Large Caption">
  <p:cSld name="4-Up Portrait with Large 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>
            <a:spLocks noGrp="1"/>
          </p:cNvSpPr>
          <p:nvPr>
            <p:ph type="pic" idx="2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>
            <a:spLocks noGrp="1"/>
          </p:cNvSpPr>
          <p:nvPr>
            <p:ph type="pic" idx="3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>
            <a:spLocks noGrp="1"/>
          </p:cNvSpPr>
          <p:nvPr>
            <p:ph type="pic" idx="4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1"/>
          <p:cNvSpPr>
            <a:spLocks noGrp="1"/>
          </p:cNvSpPr>
          <p:nvPr>
            <p:ph type="pic" idx="5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>
            <a:off x="228600" y="3352800"/>
            <a:ext cx="8153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31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Up: 1 Portrait with 3 Landscape">
  <p:cSld name="4-Up: 1 Portrait with 3 Landscap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>
            <a:spLocks noGrp="1"/>
          </p:cNvSpPr>
          <p:nvPr>
            <p:ph type="pic" idx="2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>
            <a:spLocks noGrp="1"/>
          </p:cNvSpPr>
          <p:nvPr>
            <p:ph type="pic" idx="3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2"/>
          <p:cNvSpPr>
            <a:spLocks noGrp="1"/>
          </p:cNvSpPr>
          <p:nvPr>
            <p:ph type="pic" idx="4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2"/>
          <p:cNvSpPr>
            <a:spLocks noGrp="1"/>
          </p:cNvSpPr>
          <p:nvPr>
            <p:ph type="pic" idx="5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32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Up: 3 Landscape with 2 Portrait">
  <p:cSld name="5-Up: 3 Landscape with 2 Portrai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>
            <a:spLocks noGrp="1"/>
          </p:cNvSpPr>
          <p:nvPr>
            <p:ph type="pic" idx="2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>
            <a:spLocks noGrp="1"/>
          </p:cNvSpPr>
          <p:nvPr>
            <p:ph type="pic" idx="3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3"/>
          <p:cNvSpPr>
            <a:spLocks noGrp="1"/>
          </p:cNvSpPr>
          <p:nvPr>
            <p:ph type="pic" idx="4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3"/>
          <p:cNvSpPr>
            <a:spLocks noGrp="1"/>
          </p:cNvSpPr>
          <p:nvPr>
            <p:ph type="pic" idx="5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3"/>
          <p:cNvSpPr>
            <a:spLocks noGrp="1"/>
          </p:cNvSpPr>
          <p:nvPr>
            <p:ph type="pic" idx="6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33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Up: 2 Landscape with 3 Portrait">
  <p:cSld name="5-Up: 2 Landscape with 3 Portrai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>
            <a:spLocks noGrp="1"/>
          </p:cNvSpPr>
          <p:nvPr>
            <p:ph type="pic" idx="2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4"/>
          <p:cNvSpPr>
            <a:spLocks noGrp="1"/>
          </p:cNvSpPr>
          <p:nvPr>
            <p:ph type="pic" idx="3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4"/>
          <p:cNvSpPr>
            <a:spLocks noGrp="1"/>
          </p:cNvSpPr>
          <p:nvPr>
            <p:ph type="pic" idx="4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4"/>
          <p:cNvSpPr>
            <a:spLocks noGrp="1"/>
          </p:cNvSpPr>
          <p:nvPr>
            <p:ph type="pic" idx="5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4"/>
          <p:cNvSpPr>
            <a:spLocks noGrp="1"/>
          </p:cNvSpPr>
          <p:nvPr>
            <p:ph type="pic" idx="6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34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Caption">
  <p:cSld name="Square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>
            <a:spLocks noGrp="1"/>
          </p:cNvSpPr>
          <p:nvPr>
            <p:ph type="pic" idx="2"/>
          </p:nvPr>
        </p:nvSpPr>
        <p:spPr>
          <a:xfrm>
            <a:off x="2133600" y="762000"/>
            <a:ext cx="4873334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2133600" y="5715000"/>
            <a:ext cx="487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>
            <a:norm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35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Square with Caption">
  <p:cSld name="2-Up Square with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>
            <a:spLocks noGrp="1"/>
          </p:cNvSpPr>
          <p:nvPr>
            <p:ph type="pic" idx="2"/>
          </p:nvPr>
        </p:nvSpPr>
        <p:spPr>
          <a:xfrm>
            <a:off x="4955273" y="1371600"/>
            <a:ext cx="3198127" cy="32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>
            <a:spLocks noGrp="1"/>
          </p:cNvSpPr>
          <p:nvPr>
            <p:ph type="pic" idx="3"/>
          </p:nvPr>
        </p:nvSpPr>
        <p:spPr>
          <a:xfrm>
            <a:off x="1145273" y="1371600"/>
            <a:ext cx="3198127" cy="32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"/>
          </p:nvPr>
        </p:nvSpPr>
        <p:spPr>
          <a:xfrm>
            <a:off x="4953000" y="4648200"/>
            <a:ext cx="3200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>
            <a:norm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body" idx="4"/>
          </p:nvPr>
        </p:nvSpPr>
        <p:spPr>
          <a:xfrm>
            <a:off x="1143000" y="4648200"/>
            <a:ext cx="3200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>
            <a:norm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6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with Caption">
  <p:cSld name="Portrai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>
            <a:spLocks noGrp="1"/>
          </p:cNvSpPr>
          <p:nvPr>
            <p:ph type="pic" idx="2"/>
          </p:nvPr>
        </p:nvSpPr>
        <p:spPr>
          <a:xfrm>
            <a:off x="304800" y="228600"/>
            <a:ext cx="4754880" cy="632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5105400" y="228600"/>
            <a:ext cx="3200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 with Caption">
  <p:cSld name="Panorama with Ca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>
            <a:spLocks noGrp="1"/>
          </p:cNvSpPr>
          <p:nvPr>
            <p:ph type="pic" idx="2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25" bIns="91425" anchor="t" anchorCtr="0">
            <a:normAutofit/>
          </a:bodyPr>
          <a:lstStyle>
            <a:lvl1pPr marL="457200" marR="0" lvl="0" indent="-22860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37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bum Section">
  <p:cSld name="Album Sec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/>
          <p:nvPr/>
        </p:nvSpPr>
        <p:spPr>
          <a:xfrm rot="-54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0"/>
          <p:cNvSpPr/>
          <p:nvPr/>
        </p:nvSpPr>
        <p:spPr>
          <a:xfrm rot="-54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0"/>
          <p:cNvSpPr>
            <a:spLocks noGrp="1"/>
          </p:cNvSpPr>
          <p:nvPr>
            <p:ph type="pic" idx="2"/>
          </p:nvPr>
        </p:nvSpPr>
        <p:spPr>
          <a:xfrm>
            <a:off x="435429" y="2146300"/>
            <a:ext cx="2362200" cy="219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/>
          <p:nvPr/>
        </p:nvSpPr>
        <p:spPr>
          <a:xfrm flipH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0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435429" y="5791200"/>
            <a:ext cx="7086600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3"/>
          </p:nvPr>
        </p:nvSpPr>
        <p:spPr>
          <a:xfrm>
            <a:off x="435429" y="4495800"/>
            <a:ext cx="7086600" cy="129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>
            <a:spLocks noGrp="1"/>
          </p:cNvSpPr>
          <p:nvPr>
            <p:ph type="pic" idx="4"/>
          </p:nvPr>
        </p:nvSpPr>
        <p:spPr>
          <a:xfrm>
            <a:off x="2950029" y="2133600"/>
            <a:ext cx="2209800" cy="22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>
            <a:spLocks noGrp="1"/>
          </p:cNvSpPr>
          <p:nvPr>
            <p:ph type="pic" idx="5"/>
          </p:nvPr>
        </p:nvSpPr>
        <p:spPr>
          <a:xfrm>
            <a:off x="5312229" y="2133600"/>
            <a:ext cx="2209800" cy="22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Up Portrait with Captions">
  <p:cSld name="3-Up Portrait with Captio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>
            <a:spLocks noGrp="1"/>
          </p:cNvSpPr>
          <p:nvPr>
            <p:ph type="pic" idx="2"/>
          </p:nvPr>
        </p:nvSpPr>
        <p:spPr>
          <a:xfrm>
            <a:off x="228600" y="533400"/>
            <a:ext cx="2590800" cy="345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>
            <a:spLocks noGrp="1"/>
          </p:cNvSpPr>
          <p:nvPr>
            <p:ph type="pic" idx="3"/>
          </p:nvPr>
        </p:nvSpPr>
        <p:spPr>
          <a:xfrm>
            <a:off x="3048000" y="533400"/>
            <a:ext cx="2590800" cy="345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>
            <a:spLocks noGrp="1"/>
          </p:cNvSpPr>
          <p:nvPr>
            <p:ph type="pic" idx="4"/>
          </p:nvPr>
        </p:nvSpPr>
        <p:spPr>
          <a:xfrm>
            <a:off x="5867400" y="533400"/>
            <a:ext cx="2590800" cy="345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5"/>
          </p:nvPr>
        </p:nvSpPr>
        <p:spPr>
          <a:xfrm>
            <a:off x="3048000" y="434340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6"/>
          </p:nvPr>
        </p:nvSpPr>
        <p:spPr>
          <a:xfrm>
            <a:off x="5867400" y="434340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scape Fullscreen">
  <p:cSld name="Landscape Fullscree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scape with Caption">
  <p:cSld name="Landscap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533400" y="218390"/>
            <a:ext cx="7467600" cy="5600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533400" y="59436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Portrait with Captions">
  <p:cSld name="2-Up Portrait with Captio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>
            <a:spLocks noGrp="1"/>
          </p:cNvSpPr>
          <p:nvPr>
            <p:ph type="pic" idx="2"/>
          </p:nvPr>
        </p:nvSpPr>
        <p:spPr>
          <a:xfrm>
            <a:off x="4341047" y="533400"/>
            <a:ext cx="3431353" cy="457514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pic" idx="3"/>
          </p:nvPr>
        </p:nvSpPr>
        <p:spPr>
          <a:xfrm>
            <a:off x="685800" y="533400"/>
            <a:ext cx="3429000" cy="457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685800" y="5257800"/>
            <a:ext cx="3429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4"/>
          </p:nvPr>
        </p:nvSpPr>
        <p:spPr>
          <a:xfrm>
            <a:off x="4343400" y="5257800"/>
            <a:ext cx="3429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Landscape with Captions">
  <p:cSld name="2-Up Landscape with Captio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>
            <a:spLocks noGrp="1"/>
          </p:cNvSpPr>
          <p:nvPr>
            <p:ph type="pic" idx="2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pic" idx="3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52400" y="4267200"/>
            <a:ext cx="4038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4"/>
          </p:nvPr>
        </p:nvSpPr>
        <p:spPr>
          <a:xfrm>
            <a:off x="4343400" y="4267200"/>
            <a:ext cx="4038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Mixed with Caption">
  <p:cSld name="2-Up Mixed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>
            <a:spLocks noGrp="1"/>
          </p:cNvSpPr>
          <p:nvPr>
            <p:ph type="pic" idx="2"/>
          </p:nvPr>
        </p:nvSpPr>
        <p:spPr>
          <a:xfrm>
            <a:off x="4724401" y="225552"/>
            <a:ext cx="3694176" cy="277063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>
            <a:spLocks noGrp="1"/>
          </p:cNvSpPr>
          <p:nvPr>
            <p:ph type="pic" idx="3"/>
          </p:nvPr>
        </p:nvSpPr>
        <p:spPr>
          <a:xfrm>
            <a:off x="152400" y="222504"/>
            <a:ext cx="4368557" cy="58247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4724400" y="3124200"/>
            <a:ext cx="3694177" cy="298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 rot="-54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 rot="-54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 rot="-5400000">
            <a:off x="7696200" y="10128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 rot="-5400000">
            <a:off x="7162800" y="383222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7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newcaledoniaplants.files.wordpress.com/2013/10/carpel-evo.jp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9&amp;v=dO2xx-aeZ4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ebfe3e3d_1_35"/>
          <p:cNvSpPr txBox="1">
            <a:spLocks noGrp="1"/>
          </p:cNvSpPr>
          <p:nvPr>
            <p:ph type="body" idx="1"/>
          </p:nvPr>
        </p:nvSpPr>
        <p:spPr>
          <a:xfrm>
            <a:off x="228600" y="5467350"/>
            <a:ext cx="8673000" cy="123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Plant Evolution 101: WPI</a:t>
            </a:r>
            <a:endParaRPr/>
          </a:p>
        </p:txBody>
      </p:sp>
      <p:sp>
        <p:nvSpPr>
          <p:cNvPr id="202" name="Google Shape;202;g64ebfe3e3d_1_35"/>
          <p:cNvSpPr>
            <a:spLocks noGrp="1"/>
          </p:cNvSpPr>
          <p:nvPr>
            <p:ph type="pic" idx="2"/>
          </p:nvPr>
        </p:nvSpPr>
        <p:spPr>
          <a:xfrm>
            <a:off x="228600" y="152400"/>
            <a:ext cx="6858000" cy="523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64ebfe3e3d_1_35"/>
          <p:cNvSpPr txBox="1">
            <a:spLocks noGrp="1"/>
          </p:cNvSpPr>
          <p:nvPr>
            <p:ph type="body" idx="3"/>
          </p:nvPr>
        </p:nvSpPr>
        <p:spPr>
          <a:xfrm rot="-5400000">
            <a:off x="5372100" y="2247900"/>
            <a:ext cx="5181600" cy="9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WILD PLANT INTENSIVE : LINDSAY HUETTMAN</a:t>
            </a:r>
            <a:endParaRPr/>
          </a:p>
        </p:txBody>
      </p:sp>
      <p:pic>
        <p:nvPicPr>
          <p:cNvPr id="204" name="Google Shape;204;g64ebfe3e3d_1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"/>
            <a:ext cx="6858000" cy="52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3512049" y="1103531"/>
            <a:ext cx="4191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NON VASCULAR: Lack true roots or stems and structures for transporting water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ANCESTORS OF ALL PLANTS!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STRUCTURALLY SIMPLE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NEEDS TO BE AROUND  OR IN H20 for REPRODUCTIVE CYCLES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EXAMPLES: SEAWEED,BLUE GREEN SLIME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283" name="Google Shape;283;p5" descr="Alga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821" r="24821"/>
          <a:stretch/>
        </p:blipFill>
        <p:spPr>
          <a:xfrm>
            <a:off x="457200" y="1371600"/>
            <a:ext cx="2590800" cy="16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284" name="Google Shape;284;p5"/>
          <p:cNvSpPr txBox="1"/>
          <p:nvPr/>
        </p:nvSpPr>
        <p:spPr>
          <a:xfrm>
            <a:off x="304800" y="457200"/>
            <a:ext cx="2667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</a:t>
            </a:r>
            <a:endParaRPr/>
          </a:p>
        </p:txBody>
      </p:sp>
      <p:pic>
        <p:nvPicPr>
          <p:cNvPr id="285" name="Google Shape;28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276600"/>
            <a:ext cx="21336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" descr="Liverwort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56" r="18956"/>
          <a:stretch/>
        </p:blipFill>
        <p:spPr>
          <a:xfrm>
            <a:off x="304800" y="1143000"/>
            <a:ext cx="1947782" cy="259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291" name="Google Shape;291;p6"/>
          <p:cNvSpPr txBox="1">
            <a:spLocks noGrp="1"/>
          </p:cNvSpPr>
          <p:nvPr>
            <p:ph type="body" idx="1"/>
          </p:nvPr>
        </p:nvSpPr>
        <p:spPr>
          <a:xfrm>
            <a:off x="4953000" y="838200"/>
            <a:ext cx="3200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NON VASCULAR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REPRODUCE THROUGH SPORES- GEMMAE CUP….SO COOL!!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HAVE A BIT MORE STRUCTURE THAN ALGAE&gt;&gt;&gt;&gt;&gt;&gt;&gt;&gt;LESS DEPENDANT ON H20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CHLOROPHYLL HANGS OUT WHEN ITS DRY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Lots here in the rainforest!</a:t>
            </a: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dirty="0"/>
          </a:p>
        </p:txBody>
      </p:sp>
      <p:pic>
        <p:nvPicPr>
          <p:cNvPr id="292" name="Google Shape;292;p6" descr="Liverwort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572000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" descr="Mos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2057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"/>
          <p:cNvSpPr txBox="1"/>
          <p:nvPr/>
        </p:nvSpPr>
        <p:spPr>
          <a:xfrm>
            <a:off x="304800" y="304800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Mosses, Liverworts &amp; Hornworts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26783-5AF8-4849-BA2D-5D9CDB3F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7" y="1003610"/>
            <a:ext cx="8547225" cy="5675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9FF94-4422-4D8F-B66E-C313168876EF}"/>
              </a:ext>
            </a:extLst>
          </p:cNvPr>
          <p:cNvSpPr txBox="1"/>
          <p:nvPr/>
        </p:nvSpPr>
        <p:spPr>
          <a:xfrm>
            <a:off x="106917" y="245327"/>
            <a:ext cx="840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First Vascular Plants</a:t>
            </a:r>
            <a:r>
              <a:rPr lang="en-US" sz="2400" b="1" dirty="0"/>
              <a:t>: Means they have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water (Xylem)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nutrient (Phloem) </a:t>
            </a:r>
            <a:r>
              <a:rPr lang="en-US" sz="2400" b="1" dirty="0"/>
              <a:t>conducting tissues!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DAF3A4-E2F2-451A-AB53-9D1D1393CCAF}"/>
              </a:ext>
            </a:extLst>
          </p:cNvPr>
          <p:cNvSpPr/>
          <p:nvPr/>
        </p:nvSpPr>
        <p:spPr>
          <a:xfrm>
            <a:off x="3334215" y="1940312"/>
            <a:ext cx="2051824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56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>
            <a:spLocks noGrp="1"/>
          </p:cNvSpPr>
          <p:nvPr>
            <p:ph type="body" idx="1"/>
          </p:nvPr>
        </p:nvSpPr>
        <p:spPr>
          <a:xfrm>
            <a:off x="4335966" y="228599"/>
            <a:ext cx="3969834" cy="644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sz="2800" b="1" u="sng" dirty="0"/>
              <a:t>Vascular systems!</a:t>
            </a:r>
            <a:endParaRPr sz="2800" u="sng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dirty="0"/>
              <a:t>Allows more specialization of structure so we get……………..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dirty="0"/>
              <a:t>      </a:t>
            </a:r>
            <a:r>
              <a:rPr lang="en-US" b="1" dirty="0"/>
              <a:t>ROOTS!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dirty="0"/>
              <a:t>         BARK!!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dirty="0"/>
              <a:t>           LEAVES!!!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dirty="0"/>
              <a:t>             BRANCHES!!!!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endParaRPr lang="en-US" sz="2400" b="1" u="sng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sz="2400" b="1" u="sng" dirty="0"/>
              <a:t>Allows plants to stand upright &amp; utilize 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sz="2400" b="1" u="sng" dirty="0"/>
              <a:t>sunlight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endParaRPr lang="en-US"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STILL USE SPORES FOR REPRODUCTION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STILL DEPENDENT ON H2O FOR SPORES TO GERMINATE</a:t>
            </a:r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 lang="en-US"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 dirty="0"/>
          </a:p>
        </p:txBody>
      </p:sp>
      <p:pic>
        <p:nvPicPr>
          <p:cNvPr id="300" name="Google Shape;300;p7" descr="Western Sword Fer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537" r="9538"/>
          <a:stretch/>
        </p:blipFill>
        <p:spPr>
          <a:xfrm>
            <a:off x="367990" y="1048214"/>
            <a:ext cx="3529512" cy="3006648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7D9A5-A3CA-4E4B-B7C0-95F360926A1D}"/>
              </a:ext>
            </a:extLst>
          </p:cNvPr>
          <p:cNvSpPr txBox="1"/>
          <p:nvPr/>
        </p:nvSpPr>
        <p:spPr>
          <a:xfrm>
            <a:off x="126148" y="228600"/>
            <a:ext cx="396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FERNS AND ALLIES </a:t>
            </a:r>
            <a:r>
              <a:rPr lang="en-US" sz="1600" dirty="0"/>
              <a:t>(CLUBMOSSES,HORSETAILS)</a:t>
            </a:r>
            <a:endParaRPr lang="en-US" sz="2000" dirty="0"/>
          </a:p>
        </p:txBody>
      </p:sp>
      <p:pic>
        <p:nvPicPr>
          <p:cNvPr id="3074" name="Picture 2" descr="Equisetum - Wikipedia">
            <a:extLst>
              <a:ext uri="{FF2B5EF4-FFF2-40B4-BE49-F238E27FC236}">
                <a16:creationId xmlns:a16="http://schemas.microsoft.com/office/drawing/2014/main" id="{8F2E47DF-A9FF-4CDD-91A8-95106AD9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405486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E7F96-4957-4B08-8009-5A9D072D1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16280" y="4493011"/>
            <a:ext cx="2619371" cy="1743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8" descr="Gymno vs Angi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3810000" cy="30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"/>
          <p:cNvSpPr txBox="1">
            <a:spLocks noGrp="1"/>
          </p:cNvSpPr>
          <p:nvPr>
            <p:ph type="body" idx="1"/>
          </p:nvPr>
        </p:nvSpPr>
        <p:spPr>
          <a:xfrm>
            <a:off x="4495800" y="228600"/>
            <a:ext cx="4191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VASCULAR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NAKED = “GYMNO” + </a:t>
            </a:r>
            <a:endParaRPr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dirty="0"/>
              <a:t>       SEED= “SPERM”                 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CONES WITH SEEDS!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WIND POLLINATED (</a:t>
            </a:r>
            <a:r>
              <a:rPr lang="en-US" b="1" dirty="0" err="1"/>
              <a:t>brrrr</a:t>
            </a:r>
            <a:r>
              <a:rPr lang="en-US" b="1" dirty="0"/>
              <a:t>….naked!)</a:t>
            </a: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b="1"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 CONIFERS!</a:t>
            </a:r>
            <a:endParaRPr b="1" dirty="0"/>
          </a:p>
        </p:txBody>
      </p:sp>
      <p:pic>
        <p:nvPicPr>
          <p:cNvPr id="307" name="Google Shape;307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314" r="2314"/>
          <a:stretch/>
        </p:blipFill>
        <p:spPr>
          <a:xfrm>
            <a:off x="2438400" y="1219200"/>
            <a:ext cx="1833207" cy="30480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308" name="Google Shape;30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4800600"/>
            <a:ext cx="206326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400" y="3733800"/>
            <a:ext cx="1865971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8"/>
          <p:cNvSpPr txBox="1"/>
          <p:nvPr/>
        </p:nvSpPr>
        <p:spPr>
          <a:xfrm>
            <a:off x="533400" y="304800"/>
            <a:ext cx="3352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GYMNOSPERMS-CONIFERS</a:t>
            </a:r>
            <a:endParaRPr u="sng" dirty="0"/>
          </a:p>
        </p:txBody>
      </p:sp>
      <p:pic>
        <p:nvPicPr>
          <p:cNvPr id="311" name="Google Shape;31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00" y="4648200"/>
            <a:ext cx="1981200" cy="191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6DD336F-53B4-4B8C-917C-235BC90FC11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520" b="5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77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64C581C-E453-4FE7-9363-732B1A978ECC}"/>
              </a:ext>
            </a:extLst>
          </p:cNvPr>
          <p:cNvSpPr txBox="1"/>
          <p:nvPr/>
        </p:nvSpPr>
        <p:spPr>
          <a:xfrm>
            <a:off x="650240" y="1605280"/>
            <a:ext cx="7355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https://newcaledoniaplants.files.wordpress.com/2013/10/carpel-evo.jpg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36562E-FE4E-4C02-F7FC-A1A3212F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" y="1504091"/>
            <a:ext cx="78676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505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9" descr="Blue eyed gras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102" b="6103"/>
          <a:stretch/>
        </p:blipFill>
        <p:spPr>
          <a:xfrm>
            <a:off x="5638800" y="4343400"/>
            <a:ext cx="1680256" cy="20322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317" name="Google Shape;317;p9"/>
          <p:cNvSpPr txBox="1">
            <a:spLocks noGrp="1"/>
          </p:cNvSpPr>
          <p:nvPr>
            <p:ph type="body" idx="1"/>
          </p:nvPr>
        </p:nvSpPr>
        <p:spPr>
          <a:xfrm>
            <a:off x="5105400" y="228600"/>
            <a:ext cx="3200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b="1" dirty="0"/>
              <a:t>VASCULAR</a:t>
            </a:r>
            <a:endParaRPr dirty="0"/>
          </a:p>
          <a:p>
            <a:pPr marL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rgbClr val="953734"/>
                </a:solidFill>
              </a:rPr>
              <a:t>“ANGIO”= COVERED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Calibri"/>
              <a:buNone/>
            </a:pPr>
            <a:r>
              <a:rPr lang="en-US" b="1" dirty="0">
                <a:solidFill>
                  <a:srgbClr val="953734"/>
                </a:solidFill>
              </a:rPr>
              <a:t>  “SPERM”=SEED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dirty="0"/>
              <a:t>    (</a:t>
            </a:r>
            <a:r>
              <a:rPr lang="en-US" b="1" dirty="0" err="1"/>
              <a:t>Ginko</a:t>
            </a:r>
            <a:r>
              <a:rPr lang="en-US" b="1" dirty="0"/>
              <a:t> story)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b="1" dirty="0"/>
              <a:t>FLOWERS AND THEIR STRUCTURES!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dirty="0"/>
              <a:t>  -</a:t>
            </a:r>
            <a:r>
              <a:rPr lang="en-US" b="1" i="1" dirty="0"/>
              <a:t>Petals!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i="1" dirty="0"/>
              <a:t>  -Pollinators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b="1" i="1" dirty="0"/>
              <a:t>  -Fruit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b="1" i="1" dirty="0"/>
          </a:p>
        </p:txBody>
      </p:sp>
      <p:pic>
        <p:nvPicPr>
          <p:cNvPr id="318" name="Google Shape;318;p9" descr="220px-Ranunculus_auricomi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066800"/>
            <a:ext cx="14986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" descr="Iris sp.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4038600"/>
            <a:ext cx="155905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" descr="NootkaRose1-Rosanutkan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3962400"/>
            <a:ext cx="2438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7000" y="1295400"/>
            <a:ext cx="1600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9"/>
          <p:cNvSpPr txBox="1"/>
          <p:nvPr/>
        </p:nvSpPr>
        <p:spPr>
          <a:xfrm>
            <a:off x="381000" y="381000"/>
            <a:ext cx="4038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ANGIOSPERM-FLOWERING PLANTS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0" descr="Gymno vs Angi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667" r="10667"/>
          <a:stretch/>
        </p:blipFill>
        <p:spPr>
          <a:xfrm>
            <a:off x="685800" y="381000"/>
            <a:ext cx="6858000" cy="566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22" b="192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71" y="0"/>
            <a:ext cx="6248400" cy="66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"/>
          <p:cNvSpPr txBox="1"/>
          <p:nvPr/>
        </p:nvSpPr>
        <p:spPr>
          <a:xfrm>
            <a:off x="7086600" y="285750"/>
            <a:ext cx="18477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3 Domains:</a:t>
            </a:r>
            <a:endParaRPr sz="2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Archea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Eukaraya 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Bacteria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6 Kingdoms:</a:t>
            </a:r>
            <a:endParaRPr sz="2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Fungi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Protist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Bacteria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Acrchea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898B02-5050-4829-B312-2C18DB984C2A}"/>
              </a:ext>
            </a:extLst>
          </p:cNvPr>
          <p:cNvSpPr/>
          <p:nvPr/>
        </p:nvSpPr>
        <p:spPr>
          <a:xfrm>
            <a:off x="2761554" y="3087647"/>
            <a:ext cx="2141034" cy="17618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6F1FA0-B7B6-4B41-9E1D-A8C3D1A670C1}"/>
              </a:ext>
            </a:extLst>
          </p:cNvPr>
          <p:cNvSpPr/>
          <p:nvPr/>
        </p:nvSpPr>
        <p:spPr>
          <a:xfrm>
            <a:off x="4594303" y="825190"/>
            <a:ext cx="2598234" cy="22190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iagram&#10;&#10;Description automatically generated">
            <a:extLst>
              <a:ext uri="{FF2B5EF4-FFF2-40B4-BE49-F238E27FC236}">
                <a16:creationId xmlns:a16="http://schemas.microsoft.com/office/drawing/2014/main" id="{8B83F65C-2B55-4676-BDA8-1AB30C8B0C7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42" r="42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 txBox="1">
            <a:spLocks noGrp="1"/>
          </p:cNvSpPr>
          <p:nvPr>
            <p:ph type="body" idx="1"/>
          </p:nvPr>
        </p:nvSpPr>
        <p:spPr>
          <a:xfrm>
            <a:off x="228600" y="5467350"/>
            <a:ext cx="8672946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/>
          </a:p>
        </p:txBody>
      </p:sp>
      <p:pic>
        <p:nvPicPr>
          <p:cNvPr id="343" name="Google Shape;343;p16" descr="tre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48" r="848"/>
          <a:stretch/>
        </p:blipFill>
        <p:spPr>
          <a:xfrm>
            <a:off x="-189357" y="54428"/>
            <a:ext cx="9020629" cy="67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44" name="Google Shape;344;p16"/>
          <p:cNvSpPr/>
          <p:nvPr/>
        </p:nvSpPr>
        <p:spPr>
          <a:xfrm>
            <a:off x="6697436" y="1643743"/>
            <a:ext cx="685800" cy="304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ere's what makes up cyanobacteria, or blue algae.">
            <a:extLst>
              <a:ext uri="{FF2B5EF4-FFF2-40B4-BE49-F238E27FC236}">
                <a16:creationId xmlns:a16="http://schemas.microsoft.com/office/drawing/2014/main" id="{552BDF3E-4EAC-4F27-9BA6-AC38FF4FB618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4370" r="3247" b="14155"/>
          <a:stretch/>
        </p:blipFill>
        <p:spPr bwMode="auto">
          <a:xfrm>
            <a:off x="143227" y="837210"/>
            <a:ext cx="8692739" cy="60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19064A-FCF2-49B1-B9C5-E8D9F21CF33E}"/>
              </a:ext>
            </a:extLst>
          </p:cNvPr>
          <p:cNvSpPr txBox="1"/>
          <p:nvPr/>
        </p:nvSpPr>
        <p:spPr>
          <a:xfrm>
            <a:off x="100361" y="200722"/>
            <a:ext cx="856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CYNOBACTERIA-BACTERIA THAT PHOTOSYNTHESIZE</a:t>
            </a:r>
          </a:p>
        </p:txBody>
      </p:sp>
    </p:spTree>
    <p:extLst>
      <p:ext uri="{BB962C8B-B14F-4D97-AF65-F5344CB8AC3E}">
        <p14:creationId xmlns:p14="http://schemas.microsoft.com/office/powerpoint/2010/main" val="63111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2C21F59-BA39-450B-ADFA-83B45C33200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865" r="2865"/>
          <a:stretch>
            <a:fillRect/>
          </a:stretch>
        </p:blipFill>
        <p:spPr>
          <a:xfrm>
            <a:off x="176826" y="111512"/>
            <a:ext cx="8587309" cy="652346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3D85903-292D-48B6-8CDB-57ED70218E10}"/>
              </a:ext>
            </a:extLst>
          </p:cNvPr>
          <p:cNvSpPr/>
          <p:nvPr/>
        </p:nvSpPr>
        <p:spPr>
          <a:xfrm>
            <a:off x="2698596" y="3869473"/>
            <a:ext cx="2397512" cy="20741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27AFFF-9D0B-4EB2-A332-6AEEE406AC32}"/>
              </a:ext>
            </a:extLst>
          </p:cNvPr>
          <p:cNvSpPr/>
          <p:nvPr/>
        </p:nvSpPr>
        <p:spPr>
          <a:xfrm>
            <a:off x="5218771" y="4549697"/>
            <a:ext cx="1170878" cy="16949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9D0BBC-2201-4F47-BD18-21E82A2CDF21}"/>
              </a:ext>
            </a:extLst>
          </p:cNvPr>
          <p:cNvSpPr/>
          <p:nvPr/>
        </p:nvSpPr>
        <p:spPr>
          <a:xfrm>
            <a:off x="6668429" y="3869473"/>
            <a:ext cx="2007220" cy="82519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823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>
            <a:spLocks noGrp="1"/>
          </p:cNvSpPr>
          <p:nvPr>
            <p:ph type="body" idx="1"/>
          </p:nvPr>
        </p:nvSpPr>
        <p:spPr>
          <a:xfrm>
            <a:off x="3307587" y="228600"/>
            <a:ext cx="4998363" cy="652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 sz="4500" b="1" dirty="0"/>
              <a:t>WHERE DID PLANTS COME FROM?</a:t>
            </a:r>
            <a:endParaRPr sz="3200" b="1" dirty="0"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endParaRPr sz="2200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3200" b="1" u="sng" dirty="0">
                <a:solidFill>
                  <a:schemeClr val="hlink"/>
                </a:solidFill>
                <a:hlinkClick r:id="rId3"/>
              </a:rPr>
              <a:t>Cyanobacteria</a:t>
            </a:r>
            <a:r>
              <a:rPr lang="en-US" sz="3200" b="1" dirty="0">
                <a:solidFill>
                  <a:srgbClr val="00B050"/>
                </a:solidFill>
              </a:rPr>
              <a:t>: Bacteria that contained blue/green algae (2.7 billion years ago)</a:t>
            </a:r>
            <a:endParaRPr sz="32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sz="2900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3200" b="1" dirty="0" err="1"/>
              <a:t>Protoplants</a:t>
            </a:r>
            <a:r>
              <a:rPr lang="en-US" sz="3200" b="1" dirty="0"/>
              <a:t> came up on to land and formed </a:t>
            </a:r>
            <a:r>
              <a:rPr lang="en-US" sz="3200" b="1" u="sng" dirty="0">
                <a:solidFill>
                  <a:srgbClr val="FF0000"/>
                </a:solidFill>
              </a:rPr>
              <a:t>symbiotic relationship with fungi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3200" b="1" dirty="0"/>
              <a:t>(470 </a:t>
            </a:r>
            <a:r>
              <a:rPr lang="en-US" sz="3200" b="1" dirty="0" err="1"/>
              <a:t>m.y.a</a:t>
            </a:r>
            <a:r>
              <a:rPr lang="en-US" sz="3200" b="1" dirty="0"/>
              <a:t>) because they could offer digest forms of rock and minerals; the algae provided glucose (sugar).</a:t>
            </a:r>
            <a:endParaRPr sz="3200"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sz="3200" b="1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3200" b="1" i="1" dirty="0">
                <a:solidFill>
                  <a:srgbClr val="CC0000"/>
                </a:solidFill>
              </a:rPr>
              <a:t>90% of plants have fungal associations via mycorrhizae with plants</a:t>
            </a:r>
            <a:endParaRPr sz="3200" b="1" i="1" dirty="0">
              <a:solidFill>
                <a:srgbClr val="CC0000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dirty="0"/>
          </a:p>
        </p:txBody>
      </p:sp>
      <p:pic>
        <p:nvPicPr>
          <p:cNvPr id="218" name="Google Shape;2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12" y="3263329"/>
            <a:ext cx="2843275" cy="34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12" y="348223"/>
            <a:ext cx="26289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228600" y="5467350"/>
            <a:ext cx="8672946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3"/>
          </p:nvPr>
        </p:nvSpPr>
        <p:spPr>
          <a:xfrm rot="-5400000">
            <a:off x="5372100" y="2247900"/>
            <a:ext cx="518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8901546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50800" y="880920"/>
            <a:ext cx="63000" cy="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/>
        </p:nvSpPr>
        <p:spPr>
          <a:xfrm>
            <a:off x="450850" y="0"/>
            <a:ext cx="69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EVOLUTION, STRUCTURE AND COMPLEXITY (Elpe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l)</a:t>
            </a:r>
            <a:endParaRPr/>
          </a:p>
        </p:txBody>
      </p:sp>
      <p:pic>
        <p:nvPicPr>
          <p:cNvPr id="234" name="Google Shape;23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4075"/>
            <a:ext cx="8991600" cy="62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"/>
          <p:cNvSpPr/>
          <p:nvPr/>
        </p:nvSpPr>
        <p:spPr>
          <a:xfrm>
            <a:off x="4260850" y="6153150"/>
            <a:ext cx="4286400" cy="304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4168775" y="3825875"/>
            <a:ext cx="4768800" cy="999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4260850" y="3162600"/>
            <a:ext cx="4416300" cy="461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4168775" y="1129474"/>
            <a:ext cx="4594200" cy="1566489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4ebfe3e3d_1_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g64ebfe3e3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85249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64ebfe3e3d_1_0"/>
          <p:cNvSpPr/>
          <p:nvPr/>
        </p:nvSpPr>
        <p:spPr>
          <a:xfrm>
            <a:off x="5105400" y="114300"/>
            <a:ext cx="1752624" cy="400032"/>
          </a:xfrm>
          <a:prstGeom prst="flowChartTermina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64ebfe3e3d_1_0"/>
          <p:cNvSpPr/>
          <p:nvPr/>
        </p:nvSpPr>
        <p:spPr>
          <a:xfrm>
            <a:off x="6858025" y="400050"/>
            <a:ext cx="1371600" cy="571482"/>
          </a:xfrm>
          <a:prstGeom prst="flowChartTerminator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64ebfe3e3d_1_0"/>
          <p:cNvSpPr/>
          <p:nvPr/>
        </p:nvSpPr>
        <p:spPr>
          <a:xfrm>
            <a:off x="7181850" y="5228024"/>
            <a:ext cx="1676376" cy="571482"/>
          </a:xfrm>
          <a:prstGeom prst="flowChartTerminator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64ebfe3e3d_1_0"/>
          <p:cNvSpPr/>
          <p:nvPr/>
        </p:nvSpPr>
        <p:spPr>
          <a:xfrm>
            <a:off x="1028700" y="6142425"/>
            <a:ext cx="4914918" cy="838188"/>
          </a:xfrm>
          <a:prstGeom prst="flowChartTerminator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0" name="Google Shape;250;g64ebfe3e3d_1_0"/>
          <p:cNvCxnSpPr/>
          <p:nvPr/>
        </p:nvCxnSpPr>
        <p:spPr>
          <a:xfrm rot="10800000" flipH="1">
            <a:off x="4114800" y="476250"/>
            <a:ext cx="76200" cy="2628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g64ebfe3e3d_1_0"/>
          <p:cNvCxnSpPr/>
          <p:nvPr/>
        </p:nvCxnSpPr>
        <p:spPr>
          <a:xfrm rot="10800000" flipH="1">
            <a:off x="4105275" y="1181100"/>
            <a:ext cx="3143400" cy="1866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g64ebfe3e3d_1_0"/>
          <p:cNvCxnSpPr/>
          <p:nvPr/>
        </p:nvCxnSpPr>
        <p:spPr>
          <a:xfrm rot="10800000" flipH="1">
            <a:off x="4114800" y="1181100"/>
            <a:ext cx="3257400" cy="19050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g64ebfe3e3d_1_0"/>
          <p:cNvCxnSpPr/>
          <p:nvPr/>
        </p:nvCxnSpPr>
        <p:spPr>
          <a:xfrm rot="10800000" flipH="1">
            <a:off x="4162425" y="2552475"/>
            <a:ext cx="3962400" cy="562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g64ebfe3e3d_1_0"/>
          <p:cNvCxnSpPr/>
          <p:nvPr/>
        </p:nvCxnSpPr>
        <p:spPr>
          <a:xfrm rot="10800000" flipH="1">
            <a:off x="4124325" y="2619375"/>
            <a:ext cx="4038600" cy="5334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g64ebfe3e3d_1_0"/>
          <p:cNvCxnSpPr/>
          <p:nvPr/>
        </p:nvCxnSpPr>
        <p:spPr>
          <a:xfrm>
            <a:off x="4219575" y="3133725"/>
            <a:ext cx="3352800" cy="17811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g64ebfe3e3d_1_0"/>
          <p:cNvCxnSpPr/>
          <p:nvPr/>
        </p:nvCxnSpPr>
        <p:spPr>
          <a:xfrm>
            <a:off x="4010025" y="3095625"/>
            <a:ext cx="3533700" cy="1876500"/>
          </a:xfrm>
          <a:prstGeom prst="straightConnector1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g64ebfe3e3d_1_0"/>
          <p:cNvCxnSpPr/>
          <p:nvPr/>
        </p:nvCxnSpPr>
        <p:spPr>
          <a:xfrm rot="10800000" flipH="1">
            <a:off x="4019475" y="500100"/>
            <a:ext cx="85800" cy="2581200"/>
          </a:xfrm>
          <a:prstGeom prst="straightConnector1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" descr="Alga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762" r="24762"/>
          <a:stretch/>
        </p:blipFill>
        <p:spPr>
          <a:xfrm>
            <a:off x="304800" y="958197"/>
            <a:ext cx="1635358" cy="14870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264" name="Google Shape;264;p4" descr="220px-Ranunculus_auricomi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657838"/>
            <a:ext cx="1763399" cy="189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 descr="Liverwort 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6514" y="958197"/>
            <a:ext cx="1460917" cy="121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" descr="Mos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1144" y="958197"/>
            <a:ext cx="1225087" cy="121743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 txBox="1"/>
          <p:nvPr/>
        </p:nvSpPr>
        <p:spPr>
          <a:xfrm>
            <a:off x="1940158" y="1224837"/>
            <a:ext cx="1600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Thallophyta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6079944" y="821590"/>
            <a:ext cx="22645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MOSSES, LIVERWORTS,  HORNWORTS</a:t>
            </a:r>
          </a:p>
          <a:p>
            <a:pPr lvl="0"/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</a:t>
            </a:r>
            <a:r>
              <a:rPr lang="en-US" sz="1600" b="1" dirty="0"/>
              <a:t>Bryophyta)</a:t>
            </a:r>
            <a:endParaRPr sz="1600" dirty="0"/>
          </a:p>
        </p:txBody>
      </p:sp>
      <p:sp>
        <p:nvSpPr>
          <p:cNvPr id="269" name="Google Shape;269;p4"/>
          <p:cNvSpPr txBox="1"/>
          <p:nvPr/>
        </p:nvSpPr>
        <p:spPr>
          <a:xfrm>
            <a:off x="304800" y="304800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Divisions we are working with….</a:t>
            </a:r>
            <a:endParaRPr/>
          </a:p>
        </p:txBody>
      </p:sp>
      <p:sp>
        <p:nvSpPr>
          <p:cNvPr id="270" name="Google Shape;270;p4"/>
          <p:cNvSpPr txBox="1"/>
          <p:nvPr/>
        </p:nvSpPr>
        <p:spPr>
          <a:xfrm>
            <a:off x="2068199" y="2950648"/>
            <a:ext cx="1600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FERNS</a:t>
            </a:r>
          </a:p>
          <a:p>
            <a:pPr lvl="0"/>
            <a:r>
              <a:rPr lang="en-US" sz="1600" b="1" dirty="0"/>
              <a:t>(</a:t>
            </a:r>
            <a:r>
              <a:rPr lang="en-US" sz="1600" b="1" dirty="0" err="1"/>
              <a:t>Pterophyta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71" name="Google Shape;271;p4"/>
          <p:cNvSpPr txBox="1"/>
          <p:nvPr/>
        </p:nvSpPr>
        <p:spPr>
          <a:xfrm>
            <a:off x="5807365" y="2950608"/>
            <a:ext cx="1905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GYMNOSPERMS  (CONIFERS)</a:t>
            </a:r>
            <a:endParaRPr dirty="0"/>
          </a:p>
        </p:txBody>
      </p:sp>
      <p:pic>
        <p:nvPicPr>
          <p:cNvPr id="272" name="Google Shape;27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3397" y="2600302"/>
            <a:ext cx="1308463" cy="177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 descr="Western Sword Fer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800" y="2600302"/>
            <a:ext cx="1688639" cy="167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68199" y="4657838"/>
            <a:ext cx="2179412" cy="189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4247611" y="4662151"/>
            <a:ext cx="1968500" cy="189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"/>
          <p:cNvSpPr txBox="1"/>
          <p:nvPr/>
        </p:nvSpPr>
        <p:spPr>
          <a:xfrm>
            <a:off x="6427021" y="4657838"/>
            <a:ext cx="20902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ANGIOSPERMSS-Flowering Plants</a:t>
            </a:r>
            <a:endParaRPr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382</Words>
  <Application>Microsoft Office PowerPoint</Application>
  <PresentationFormat>On-screen Show (4:3)</PresentationFormat>
  <Paragraphs>102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Huettman</dc:creator>
  <cp:lastModifiedBy>Lindsay Huettman</cp:lastModifiedBy>
  <cp:revision>5</cp:revision>
  <dcterms:created xsi:type="dcterms:W3CDTF">2012-10-02T01:24:05Z</dcterms:created>
  <dcterms:modified xsi:type="dcterms:W3CDTF">2023-03-18T19:44:19Z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