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2c074ad20b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2c074ad20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22c074ad20b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2b05cdc79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2b05cdc7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d2b05cdc79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2b05cdc79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2b05cdc7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d2b05cdc79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bum Cover" showMasterSp="0">
  <p:cSld name="Album Cov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 txBox="1"/>
          <p:nvPr>
            <p:ph idx="1" type="body"/>
          </p:nvPr>
        </p:nvSpPr>
        <p:spPr>
          <a:xfrm>
            <a:off x="228600" y="5467350"/>
            <a:ext cx="8672946" cy="1238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"/>
          <p:cNvSpPr/>
          <p:nvPr>
            <p:ph idx="2" type="pic"/>
          </p:nvPr>
        </p:nvSpPr>
        <p:spPr>
          <a:xfrm>
            <a:off x="228600" y="152400"/>
            <a:ext cx="6858000" cy="52395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2"/>
          <p:cNvSpPr txBox="1"/>
          <p:nvPr>
            <p:ph idx="11" type="ftr"/>
          </p:nvPr>
        </p:nvSpPr>
        <p:spPr>
          <a:xfrm rot="-5400000">
            <a:off x="7296150" y="3698878"/>
            <a:ext cx="2933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3" type="body"/>
          </p:nvPr>
        </p:nvSpPr>
        <p:spPr>
          <a:xfrm rot="-5400000">
            <a:off x="5372100" y="2247900"/>
            <a:ext cx="5181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Landscape with Captions">
  <p:cSld name="2-Up Landscape with Caption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/>
          <p:nvPr>
            <p:ph idx="2" type="pic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1"/>
          <p:cNvSpPr/>
          <p:nvPr>
            <p:ph idx="3" type="pic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"/>
          <p:cNvSpPr txBox="1"/>
          <p:nvPr>
            <p:ph idx="1" type="body"/>
          </p:nvPr>
        </p:nvSpPr>
        <p:spPr>
          <a:xfrm>
            <a:off x="152400" y="4267200"/>
            <a:ext cx="4038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4" type="body"/>
          </p:nvPr>
        </p:nvSpPr>
        <p:spPr>
          <a:xfrm>
            <a:off x="4343400" y="4267200"/>
            <a:ext cx="4038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Mixed with Caption">
  <p:cSld name="2-Up Mixed with Ca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>
            <p:ph idx="2" type="pic"/>
          </p:nvPr>
        </p:nvSpPr>
        <p:spPr>
          <a:xfrm>
            <a:off x="4724401" y="225552"/>
            <a:ext cx="3694176" cy="27706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2"/>
          <p:cNvSpPr/>
          <p:nvPr>
            <p:ph idx="3" type="pic"/>
          </p:nvPr>
        </p:nvSpPr>
        <p:spPr>
          <a:xfrm>
            <a:off x="152400" y="222504"/>
            <a:ext cx="4368557" cy="582474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4724400" y="3124200"/>
            <a:ext cx="3694177" cy="298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Landscape with Caption">
  <p:cSld name="3-Up Landscape with Captio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/>
          <p:nvPr>
            <p:ph idx="2" type="pic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3"/>
          <p:cNvSpPr/>
          <p:nvPr>
            <p:ph idx="3" type="pic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3"/>
          <p:cNvSpPr/>
          <p:nvPr>
            <p:ph idx="4" type="pic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3"/>
          <p:cNvSpPr txBox="1"/>
          <p:nvPr>
            <p:ph idx="1" type="body"/>
          </p:nvPr>
        </p:nvSpPr>
        <p:spPr>
          <a:xfrm>
            <a:off x="228600" y="228600"/>
            <a:ext cx="3947160" cy="29603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Mixed">
  <p:cSld name="3-Up Mixed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/>
          <p:nvPr>
            <p:ph idx="2" type="pic"/>
          </p:nvPr>
        </p:nvSpPr>
        <p:spPr>
          <a:xfrm>
            <a:off x="4648200" y="3124962"/>
            <a:ext cx="3697224" cy="277291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4"/>
          <p:cNvSpPr/>
          <p:nvPr>
            <p:ph idx="3" type="pic"/>
          </p:nvPr>
        </p:nvSpPr>
        <p:spPr>
          <a:xfrm>
            <a:off x="228600" y="228600"/>
            <a:ext cx="4251960" cy="566928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14"/>
          <p:cNvSpPr/>
          <p:nvPr>
            <p:ph idx="4" type="pic"/>
          </p:nvPr>
        </p:nvSpPr>
        <p:spPr>
          <a:xfrm>
            <a:off x="4648200" y="228600"/>
            <a:ext cx="3672840" cy="275463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4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4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Portrait with Captions">
  <p:cSld name="4-Up Portrait with Caption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>
            <p:ph idx="2" type="pic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5"/>
          <p:cNvSpPr/>
          <p:nvPr>
            <p:ph idx="3" type="pic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5"/>
          <p:cNvSpPr/>
          <p:nvPr>
            <p:ph idx="4" type="pic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15"/>
          <p:cNvSpPr/>
          <p:nvPr>
            <p:ph idx="5" type="pic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152400" y="228600"/>
            <a:ext cx="1676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6" type="body"/>
          </p:nvPr>
        </p:nvSpPr>
        <p:spPr>
          <a:xfrm>
            <a:off x="6629400" y="228600"/>
            <a:ext cx="16764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5"/>
          <p:cNvSpPr txBox="1"/>
          <p:nvPr>
            <p:ph idx="7" type="body"/>
          </p:nvPr>
        </p:nvSpPr>
        <p:spPr>
          <a:xfrm>
            <a:off x="152400" y="4724400"/>
            <a:ext cx="16764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8" type="body"/>
          </p:nvPr>
        </p:nvSpPr>
        <p:spPr>
          <a:xfrm>
            <a:off x="6629400" y="4724400"/>
            <a:ext cx="16764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28" name="Google Shape;128;p15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Landscape with Captions">
  <p:cSld name="4-Up Landscape with Caption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>
            <p:ph idx="2" type="pic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6"/>
          <p:cNvSpPr txBox="1"/>
          <p:nvPr>
            <p:ph idx="1" type="body"/>
          </p:nvPr>
        </p:nvSpPr>
        <p:spPr>
          <a:xfrm>
            <a:off x="533400" y="6324600"/>
            <a:ext cx="3657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6"/>
          <p:cNvSpPr/>
          <p:nvPr>
            <p:ph idx="3" type="pic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6"/>
          <p:cNvSpPr/>
          <p:nvPr>
            <p:ph idx="4" type="pic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6"/>
          <p:cNvSpPr/>
          <p:nvPr>
            <p:ph idx="5" type="pic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6"/>
          <p:cNvSpPr txBox="1"/>
          <p:nvPr>
            <p:ph idx="6" type="body"/>
          </p:nvPr>
        </p:nvSpPr>
        <p:spPr>
          <a:xfrm>
            <a:off x="533400" y="304800"/>
            <a:ext cx="3657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7" type="body"/>
          </p:nvPr>
        </p:nvSpPr>
        <p:spPr>
          <a:xfrm>
            <a:off x="4267200" y="6324600"/>
            <a:ext cx="3657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6"/>
          <p:cNvSpPr txBox="1"/>
          <p:nvPr>
            <p:ph idx="8" type="body"/>
          </p:nvPr>
        </p:nvSpPr>
        <p:spPr>
          <a:xfrm>
            <a:off x="4267200" y="304800"/>
            <a:ext cx="3657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6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6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16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Portrait with Large Caption">
  <p:cSld name="4-Up Portrait with Large Ca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>
            <p:ph idx="2" type="pic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17"/>
          <p:cNvSpPr/>
          <p:nvPr>
            <p:ph idx="3" type="pic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17"/>
          <p:cNvSpPr/>
          <p:nvPr>
            <p:ph idx="4" type="pic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7"/>
          <p:cNvSpPr/>
          <p:nvPr>
            <p:ph idx="5" type="pic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17"/>
          <p:cNvSpPr txBox="1"/>
          <p:nvPr>
            <p:ph idx="1" type="body"/>
          </p:nvPr>
        </p:nvSpPr>
        <p:spPr>
          <a:xfrm>
            <a:off x="228600" y="3352800"/>
            <a:ext cx="81534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7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7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49" name="Google Shape;149;p17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: 1 Portrait with 3 Landscape">
  <p:cSld name="4-Up: 1 Portrait with 3 Landscap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>
            <p:ph idx="2" type="pic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18"/>
          <p:cNvSpPr/>
          <p:nvPr>
            <p:ph idx="3" type="pic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18"/>
          <p:cNvSpPr/>
          <p:nvPr>
            <p:ph idx="4" type="pic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p18"/>
          <p:cNvSpPr/>
          <p:nvPr>
            <p:ph idx="5" type="pic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18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8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57" name="Google Shape;157;p18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Up: 3 Landscape with 2 Portrait">
  <p:cSld name="5-Up: 3 Landscape with 2 Portrai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>
            <p:ph idx="2" type="pic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19"/>
          <p:cNvSpPr/>
          <p:nvPr>
            <p:ph idx="3" type="pic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19"/>
          <p:cNvSpPr/>
          <p:nvPr>
            <p:ph idx="4" type="pic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19"/>
          <p:cNvSpPr/>
          <p:nvPr>
            <p:ph idx="5" type="pic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19"/>
          <p:cNvSpPr/>
          <p:nvPr>
            <p:ph idx="6" type="pic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19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9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19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Up: 2 Landscape with 3 Portrait">
  <p:cSld name="5-Up: 2 Landscape with 3 Portrai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>
            <p:ph idx="2" type="pic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20"/>
          <p:cNvSpPr/>
          <p:nvPr>
            <p:ph idx="3" type="pic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20"/>
          <p:cNvSpPr/>
          <p:nvPr>
            <p:ph idx="4" type="pic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20"/>
          <p:cNvSpPr/>
          <p:nvPr>
            <p:ph idx="5" type="pic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20"/>
          <p:cNvSpPr/>
          <p:nvPr>
            <p:ph idx="6" type="pic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20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0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5" name="Google Shape;175;p20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rait with Caption">
  <p:cSld name="Portrait with Ca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>
            <p:ph idx="2" type="pic"/>
          </p:nvPr>
        </p:nvSpPr>
        <p:spPr>
          <a:xfrm>
            <a:off x="304800" y="228600"/>
            <a:ext cx="4754880" cy="6324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5105400" y="228600"/>
            <a:ext cx="3200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2" name="Google Shape;32;p3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Caption">
  <p:cSld name="Square with Caption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/>
          <p:nvPr>
            <p:ph idx="2" type="pic"/>
          </p:nvPr>
        </p:nvSpPr>
        <p:spPr>
          <a:xfrm>
            <a:off x="2133600" y="762000"/>
            <a:ext cx="4873334" cy="4876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21"/>
          <p:cNvSpPr txBox="1"/>
          <p:nvPr>
            <p:ph idx="1" type="body"/>
          </p:nvPr>
        </p:nvSpPr>
        <p:spPr>
          <a:xfrm>
            <a:off x="2133600" y="5715000"/>
            <a:ext cx="4876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25" wrap="square" tIns="9142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21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1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1" name="Google Shape;181;p21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Square with Caption">
  <p:cSld name="2-Up Square with Ca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/>
          <p:nvPr>
            <p:ph idx="2" type="pic"/>
          </p:nvPr>
        </p:nvSpPr>
        <p:spPr>
          <a:xfrm>
            <a:off x="4955273" y="1371600"/>
            <a:ext cx="3198127" cy="320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22"/>
          <p:cNvSpPr/>
          <p:nvPr>
            <p:ph idx="3" type="pic"/>
          </p:nvPr>
        </p:nvSpPr>
        <p:spPr>
          <a:xfrm>
            <a:off x="1145273" y="1371600"/>
            <a:ext cx="3198127" cy="320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22"/>
          <p:cNvSpPr txBox="1"/>
          <p:nvPr>
            <p:ph idx="1" type="body"/>
          </p:nvPr>
        </p:nvSpPr>
        <p:spPr>
          <a:xfrm>
            <a:off x="4953000" y="4648200"/>
            <a:ext cx="3200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25" wrap="square" tIns="9142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22"/>
          <p:cNvSpPr txBox="1"/>
          <p:nvPr>
            <p:ph idx="4" type="body"/>
          </p:nvPr>
        </p:nvSpPr>
        <p:spPr>
          <a:xfrm>
            <a:off x="1143000" y="4648200"/>
            <a:ext cx="3200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25" wrap="square" tIns="9142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2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9" name="Google Shape;189;p22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a with Caption">
  <p:cSld name="Panorama with Caption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/>
          <p:nvPr>
            <p:ph idx="2" type="pic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23"/>
          <p:cNvSpPr txBox="1"/>
          <p:nvPr>
            <p:ph idx="1" type="body"/>
          </p:nvPr>
        </p:nvSpPr>
        <p:spPr>
          <a:xfrm>
            <a:off x="228600" y="434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25" wrap="square" tIns="91425">
            <a:noAutofit/>
          </a:bodyPr>
          <a:lstStyle>
            <a:lvl1pPr indent="-228600" lvl="0" marL="457200" marR="0" algn="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i="0"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3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3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5" name="Google Shape;195;p23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bum Section" showMasterSp="0">
  <p:cSld name="Album Sec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rot="-54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 rot="-54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>
            <p:ph idx="2" type="pic"/>
          </p:nvPr>
        </p:nvSpPr>
        <p:spPr>
          <a:xfrm>
            <a:off x="435429" y="2146300"/>
            <a:ext cx="2362200" cy="219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4"/>
          <p:cNvSpPr/>
          <p:nvPr/>
        </p:nvSpPr>
        <p:spPr>
          <a:xfrm flipH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 txBox="1"/>
          <p:nvPr>
            <p:ph idx="1" type="body"/>
          </p:nvPr>
        </p:nvSpPr>
        <p:spPr>
          <a:xfrm>
            <a:off x="435429" y="5791200"/>
            <a:ext cx="7086600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>
                <a:solidFill>
                  <a:srgbClr val="FFFFFF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3" type="body"/>
          </p:nvPr>
        </p:nvSpPr>
        <p:spPr>
          <a:xfrm>
            <a:off x="435429" y="4495800"/>
            <a:ext cx="7086600" cy="1295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"/>
          <p:cNvSpPr/>
          <p:nvPr>
            <p:ph idx="4" type="pic"/>
          </p:nvPr>
        </p:nvSpPr>
        <p:spPr>
          <a:xfrm>
            <a:off x="2950029" y="2133600"/>
            <a:ext cx="2209800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4"/>
          <p:cNvSpPr/>
          <p:nvPr>
            <p:ph idx="5" type="pic"/>
          </p:nvPr>
        </p:nvSpPr>
        <p:spPr>
          <a:xfrm>
            <a:off x="5312229" y="2133600"/>
            <a:ext cx="2209800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6" name="Google Shape;46;p4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Portrait with Captions">
  <p:cSld name="3-Up Portrait with Captio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/>
          <p:nvPr>
            <p:ph idx="2" type="pic"/>
          </p:nvPr>
        </p:nvSpPr>
        <p:spPr>
          <a:xfrm>
            <a:off x="228600" y="533400"/>
            <a:ext cx="2590800" cy="345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5"/>
          <p:cNvSpPr/>
          <p:nvPr>
            <p:ph idx="3" type="pic"/>
          </p:nvPr>
        </p:nvSpPr>
        <p:spPr>
          <a:xfrm>
            <a:off x="3048000" y="533400"/>
            <a:ext cx="2590800" cy="345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5"/>
          <p:cNvSpPr/>
          <p:nvPr>
            <p:ph idx="4" type="pic"/>
          </p:nvPr>
        </p:nvSpPr>
        <p:spPr>
          <a:xfrm>
            <a:off x="5867400" y="533400"/>
            <a:ext cx="2590800" cy="345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1" type="body"/>
          </p:nvPr>
        </p:nvSpPr>
        <p:spPr>
          <a:xfrm>
            <a:off x="228600" y="43434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5" type="body"/>
          </p:nvPr>
        </p:nvSpPr>
        <p:spPr>
          <a:xfrm>
            <a:off x="3048000" y="43434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6" type="body"/>
          </p:nvPr>
        </p:nvSpPr>
        <p:spPr>
          <a:xfrm>
            <a:off x="5867400" y="43434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5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7" name="Google Shape;57;p5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dscape Fullscreen">
  <p:cSld name="Landscape Fullscree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2" name="Google Shape;62;p6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dscape with Caption">
  <p:cSld name="Landscape with Ca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>
            <p:ph idx="2" type="pic"/>
          </p:nvPr>
        </p:nvSpPr>
        <p:spPr>
          <a:xfrm>
            <a:off x="533400" y="218390"/>
            <a:ext cx="7467600" cy="5600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533400" y="5943600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i="0" sz="24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8" name="Google Shape;68;p7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" type="body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Portrait with Captions">
  <p:cSld name="2-Up Portrait with Captio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>
            <p:ph idx="2" type="pic"/>
          </p:nvPr>
        </p:nvSpPr>
        <p:spPr>
          <a:xfrm>
            <a:off x="4341047" y="533400"/>
            <a:ext cx="3431353" cy="45751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0"/>
          <p:cNvSpPr/>
          <p:nvPr>
            <p:ph idx="3" type="pic"/>
          </p:nvPr>
        </p:nvSpPr>
        <p:spPr>
          <a:xfrm>
            <a:off x="685800" y="533400"/>
            <a:ext cx="3429000" cy="457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0"/>
          <p:cNvSpPr txBox="1"/>
          <p:nvPr>
            <p:ph idx="1" type="body"/>
          </p:nvPr>
        </p:nvSpPr>
        <p:spPr>
          <a:xfrm>
            <a:off x="685800" y="5257800"/>
            <a:ext cx="34290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4" type="body"/>
          </p:nvPr>
        </p:nvSpPr>
        <p:spPr>
          <a:xfrm>
            <a:off x="4343400" y="5257800"/>
            <a:ext cx="34290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10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 rot="-54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 rot="-54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 rot="-5400000">
            <a:off x="7696200" y="101282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 rot="-5400000">
            <a:off x="7162800" y="3832226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Relationship Id="rId5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Relationship Id="rId5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6.jpg"/><Relationship Id="rId5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228600" y="5467350"/>
            <a:ext cx="8672946" cy="1238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/>
              <a:t>PLANT MEDICINE 101      </a:t>
            </a:r>
            <a:endParaRPr/>
          </a:p>
        </p:txBody>
      </p:sp>
      <p:sp>
        <p:nvSpPr>
          <p:cNvPr id="202" name="Google Shape;202;p24"/>
          <p:cNvSpPr txBox="1"/>
          <p:nvPr>
            <p:ph idx="3" type="body"/>
          </p:nvPr>
        </p:nvSpPr>
        <p:spPr>
          <a:xfrm rot="-5400000">
            <a:off x="5372100" y="2247900"/>
            <a:ext cx="5181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en-US"/>
              <a:t>LINDSAY HUETTMAN, PLANTDORK</a:t>
            </a:r>
            <a:endParaRPr/>
          </a:p>
        </p:txBody>
      </p:sp>
      <p:pic>
        <p:nvPicPr>
          <p:cNvPr descr="Castilleja thompsonii Thompsons Paintbrush.JPG" id="203" name="Google Shape;203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354" l="0" r="0" t="21353"/>
          <a:stretch/>
        </p:blipFill>
        <p:spPr>
          <a:xfrm>
            <a:off x="228600" y="152400"/>
            <a:ext cx="6858000" cy="52395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/>
        </p:nvSpPr>
        <p:spPr>
          <a:xfrm>
            <a:off x="228600" y="381000"/>
            <a:ext cx="8153400" cy="10002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POLYPHENOLS: H2O Soluble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COLOR,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TASTE,FLAVOR &amp; Protection OF PLANTS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ACIDS:</a:t>
            </a:r>
            <a:r>
              <a:rPr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ANTIMICROBIAL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(Kinnikinnick) AND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ANTIINFLAMMATORY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(Willow)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ANTIFUNGAL, ANTIFUNGAL, ANTITUMOR, AND MUCH MORE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QUINONES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(RED, YELLOW, ORANGE, PIGMENTS &amp; PROTECTION)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DYES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(Henna),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ANTISPASMODICS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(Sundew),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ASTRNGENTS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(Black Walnut), 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LAXATIVES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(CASCARA),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ANTIDEPRESSENT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(St. Johns Wort)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FLAVONOIDS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Anthocynanins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-blue, purple, red pigments.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ANTIINFLAMMAORY, ANTIVIRAL, ANTIOXIDANT, FREE RADICAL SCAVANGERS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(Elderberry Fruit)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09" r="909" t="0"/>
          <a:stretch/>
        </p:blipFill>
        <p:spPr>
          <a:xfrm>
            <a:off x="213574" y="1066800"/>
            <a:ext cx="8320825" cy="5472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822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/>
        </p:nvSpPr>
        <p:spPr>
          <a:xfrm>
            <a:off x="304800" y="381000"/>
            <a:ext cx="7620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Oregon Grape: Beberine alkaloid       </a:t>
            </a:r>
            <a:endParaRPr/>
          </a:p>
        </p:txBody>
      </p:sp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95400"/>
            <a:ext cx="40386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4"/>
          <p:cNvSpPr txBox="1"/>
          <p:nvPr/>
        </p:nvSpPr>
        <p:spPr>
          <a:xfrm>
            <a:off x="4953000" y="1219200"/>
            <a:ext cx="3352800" cy="6063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Amoebicidal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Antibacterial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Antifungal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Antimalarial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Antitumor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Hepatoprotective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And…in larger or prolonged doses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Cytotoxic: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moderately toxic to humans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Effect heart rate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(slows)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Difficulty in breathing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Lowers blood pressure abnormally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/>
        </p:nvSpPr>
        <p:spPr>
          <a:xfrm>
            <a:off x="228600" y="228600"/>
            <a:ext cx="8077200" cy="7879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ALKALOIDS: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-Defense from Herbivores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-Found mostly in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dicots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(except for these monocots families: Lily, Amaryllis &amp; Grasses)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-Found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more in annuals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not exclusively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                  THE BIG MEDICINES</a:t>
            </a:r>
            <a:r>
              <a:rPr b="1"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18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Morphine, Cocaine, Caffeine, Atropine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Medicinal Properties for Humans: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Pharmaceutical mimetic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Anesthesia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Cardiac stimulation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Respiratory stimulation and relaxation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Muscle relaxers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Psychoactive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Anti-EVERYTHING! (bacterial, fungal, depressant, spasmodic, tumor, viral, etc)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Can also be </a:t>
            </a:r>
            <a:r>
              <a:rPr b="1" i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poisonous </a:t>
            </a:r>
            <a:r>
              <a:rPr b="1" lang="en-US" sz="2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(Poison Hemlock) and misused if taken in wrong dose/duration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36"/>
          <p:cNvCxnSpPr/>
          <p:nvPr/>
        </p:nvCxnSpPr>
        <p:spPr>
          <a:xfrm flipH="1" rot="10800000">
            <a:off x="1066800" y="2057400"/>
            <a:ext cx="6126480" cy="1600200"/>
          </a:xfrm>
          <a:prstGeom prst="straightConnector1">
            <a:avLst/>
          </a:prstGeom>
          <a:noFill/>
          <a:ln cap="flat" cmpd="sng" w="3810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4" name="Google Shape;304;p36"/>
          <p:cNvCxnSpPr/>
          <p:nvPr/>
        </p:nvCxnSpPr>
        <p:spPr>
          <a:xfrm>
            <a:off x="1066800" y="3657600"/>
            <a:ext cx="6126480" cy="457200"/>
          </a:xfrm>
          <a:prstGeom prst="straightConnector1">
            <a:avLst/>
          </a:prstGeom>
          <a:noFill/>
          <a:ln cap="flat" cmpd="sng" w="3810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05" name="Google Shape;305;p36"/>
          <p:cNvSpPr txBox="1"/>
          <p:nvPr/>
        </p:nvSpPr>
        <p:spPr>
          <a:xfrm>
            <a:off x="-89100" y="3429009"/>
            <a:ext cx="160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TONIC</a:t>
            </a:r>
            <a:endParaRPr/>
          </a:p>
        </p:txBody>
      </p:sp>
      <p:sp>
        <p:nvSpPr>
          <p:cNvPr id="306" name="Google Shape;306;p36"/>
          <p:cNvSpPr txBox="1"/>
          <p:nvPr/>
        </p:nvSpPr>
        <p:spPr>
          <a:xfrm>
            <a:off x="2825815" y="3198143"/>
            <a:ext cx="205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MEDICINE</a:t>
            </a:r>
            <a:endParaRPr sz="3000">
              <a:solidFill>
                <a:srgbClr val="FF9900"/>
              </a:solidFill>
            </a:endParaRPr>
          </a:p>
        </p:txBody>
      </p:sp>
      <p:sp>
        <p:nvSpPr>
          <p:cNvPr id="307" name="Google Shape;307;p36"/>
          <p:cNvSpPr txBox="1"/>
          <p:nvPr/>
        </p:nvSpPr>
        <p:spPr>
          <a:xfrm>
            <a:off x="1371575" y="279800"/>
            <a:ext cx="7467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CRESCENDO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POTENCY: “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Powerfulness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Vigor, Might”</a:t>
            </a:r>
            <a:endParaRPr/>
          </a:p>
        </p:txBody>
      </p:sp>
      <p:sp>
        <p:nvSpPr>
          <p:cNvPr id="308" name="Google Shape;308;p36"/>
          <p:cNvSpPr txBox="1"/>
          <p:nvPr/>
        </p:nvSpPr>
        <p:spPr>
          <a:xfrm>
            <a:off x="5284175" y="2415300"/>
            <a:ext cx="3555000" cy="1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POTENTIALLY TOXIC OR </a:t>
            </a: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POISONOUS</a:t>
            </a:r>
            <a:r>
              <a:rPr b="1"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/EXPERT</a:t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422025" y="4747850"/>
            <a:ext cx="8145300" cy="92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INCREASE OF STRENGTH OF </a:t>
            </a:r>
            <a:r>
              <a:rPr b="1" lang="en-US"/>
              <a:t>SECONDARY</a:t>
            </a:r>
            <a:r>
              <a:rPr b="1" lang="en-US"/>
              <a:t> METABOLITES  EFFECTS ON US</a:t>
            </a:r>
            <a:endParaRPr b="1"/>
          </a:p>
        </p:txBody>
      </p:sp>
      <p:sp>
        <p:nvSpPr>
          <p:cNvPr id="310" name="Google Shape;310;p36"/>
          <p:cNvSpPr txBox="1"/>
          <p:nvPr/>
        </p:nvSpPr>
        <p:spPr>
          <a:xfrm>
            <a:off x="422025" y="5676350"/>
            <a:ext cx="8145300" cy="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TWO WAYS TO LOOK AT THIS: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CUMULATIVE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 (MINT FAMILY)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INTENSITY OF POTENCY OF EACH PLANT (AKA FIREWEED VS. OREGON GRAPE)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/>
          <p:nvPr/>
        </p:nvSpPr>
        <p:spPr>
          <a:xfrm>
            <a:off x="304800" y="304800"/>
            <a:ext cx="7848600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POTENCY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CRESCENDO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CONTINGENT ON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plant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constituents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(AKA its Secondary Metabolites)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 you intend to take the plant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(Tonic-longerterm OR Medicinal-Acute/shorterm)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8376" y="4769100"/>
            <a:ext cx="1947374" cy="19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9300" y="3012800"/>
            <a:ext cx="2403099" cy="15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7"/>
          <p:cNvSpPr txBox="1"/>
          <p:nvPr/>
        </p:nvSpPr>
        <p:spPr>
          <a:xfrm>
            <a:off x="304800" y="2843977"/>
            <a:ext cx="205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DOSAGE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 2 Mets can ADD up- (Mint Family!)-Tonic&lt;&lt;&lt;&lt;Medicine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3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5681" r="5681" t="0"/>
          <a:stretch/>
        </p:blipFill>
        <p:spPr>
          <a:xfrm>
            <a:off x="5916463" y="928475"/>
            <a:ext cx="2191200" cy="292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"/>
          <p:cNvSpPr txBox="1"/>
          <p:nvPr/>
        </p:nvSpPr>
        <p:spPr>
          <a:xfrm>
            <a:off x="0" y="12"/>
            <a:ext cx="3352800" cy="2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DONT FEEL LIKE THIS…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YOU ON MEDS?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ALLERGIES?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 YOURSELF FIRST!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3692779" y="-3"/>
            <a:ext cx="2895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HARVEST ETHICALLY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WORK WITH ONE PLANT AT A TIME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PAY ATTENTION TO CONSTITUENTS (H20) SOLUABLE?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Do your RESEARCH</a:t>
            </a:r>
            <a:endParaRPr/>
          </a:p>
        </p:txBody>
      </p:sp>
      <p:sp>
        <p:nvSpPr>
          <p:cNvPr id="326" name="Google Shape;326;p38"/>
          <p:cNvSpPr txBox="1"/>
          <p:nvPr/>
        </p:nvSpPr>
        <p:spPr>
          <a:xfrm>
            <a:off x="228600" y="5576825"/>
            <a:ext cx="8714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now the HERBAL ACTIONS of the plants you are working with…AND what your energies are</a:t>
            </a: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..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55" y="-20"/>
            <a:ext cx="8960576" cy="67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75" y="153000"/>
            <a:ext cx="3114675" cy="21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 txBox="1"/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i="0" lang="en-US"/>
              <a:t>Stinging Nettle</a:t>
            </a:r>
            <a:r>
              <a:rPr lang="en-US"/>
              <a:t>-</a:t>
            </a:r>
            <a:r>
              <a:rPr i="1" lang="en-US"/>
              <a:t>Urtica dioica</a:t>
            </a:r>
            <a:endParaRPr i="1"/>
          </a:p>
        </p:txBody>
      </p:sp>
      <p:pic>
        <p:nvPicPr>
          <p:cNvPr descr="Plant ID FAIR (24)" id="335" name="Google Shape;33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914400"/>
            <a:ext cx="5103813" cy="56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9"/>
          <p:cNvSpPr txBox="1"/>
          <p:nvPr/>
        </p:nvSpPr>
        <p:spPr>
          <a:xfrm>
            <a:off x="0" y="1676400"/>
            <a:ext cx="21336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Diuretic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Alkalines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blood,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decreases bleeding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(internal), tonic for long term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allergies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anti-inflammatory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eyewash, gargle, etc.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in A and C, Calcium and Iron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"/>
          <p:cNvSpPr txBox="1"/>
          <p:nvPr>
            <p:ph idx="1" type="body"/>
          </p:nvPr>
        </p:nvSpPr>
        <p:spPr>
          <a:xfrm>
            <a:off x="152400" y="228600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b="1" lang="en-US" sz="3200"/>
              <a:t>Salal-</a:t>
            </a:r>
            <a:r>
              <a:rPr i="1" lang="en-US" sz="2800"/>
              <a:t>Galtheria shallon</a:t>
            </a:r>
            <a:endParaRPr i="1" sz="3200"/>
          </a:p>
        </p:txBody>
      </p:sp>
      <p:pic>
        <p:nvPicPr>
          <p:cNvPr id="342" name="Google Shape;34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2822" y="1143000"/>
            <a:ext cx="4002933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0" y="4572000"/>
            <a:ext cx="333375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0"/>
          <p:cNvSpPr txBox="1"/>
          <p:nvPr/>
        </p:nvSpPr>
        <p:spPr>
          <a:xfrm>
            <a:off x="152400" y="1447800"/>
            <a:ext cx="312420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Anti-inflammatory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internally/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astringent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safe and gentle, can relieves pain associated with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diarrhea and intestinal issues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as well as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externally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1"/>
          <p:cNvSpPr txBox="1"/>
          <p:nvPr>
            <p:ph idx="1" type="body"/>
          </p:nvPr>
        </p:nvSpPr>
        <p:spPr>
          <a:xfrm>
            <a:off x="381000" y="228600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/>
              <a:t>Black Cottonwood Tree</a:t>
            </a:r>
            <a:r>
              <a:rPr lang="en-US"/>
              <a:t>-</a:t>
            </a:r>
            <a:r>
              <a:rPr i="1" lang="en-US"/>
              <a:t>Populus trichocarpa</a:t>
            </a:r>
            <a:endParaRPr i="1"/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600" y="990600"/>
            <a:ext cx="2419350" cy="364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6196" y="4343400"/>
            <a:ext cx="333375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0400" y="1027670"/>
            <a:ext cx="2170150" cy="316333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 txBox="1"/>
          <p:nvPr/>
        </p:nvSpPr>
        <p:spPr>
          <a:xfrm>
            <a:off x="457200" y="1143000"/>
            <a:ext cx="20574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Buds contain the same properties as aspirin. Oil from the buds is used for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sore muscles, aches and pains externally.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>
            <p:ph idx="1" type="body"/>
          </p:nvPr>
        </p:nvSpPr>
        <p:spPr>
          <a:xfrm>
            <a:off x="228600" y="152400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i="1" lang="en-US"/>
              <a:t>Usnea sp.</a:t>
            </a:r>
            <a:endParaRPr/>
          </a:p>
        </p:txBody>
      </p:sp>
      <p:sp>
        <p:nvSpPr>
          <p:cNvPr id="359" name="Google Shape;359;p42"/>
          <p:cNvSpPr/>
          <p:nvPr/>
        </p:nvSpPr>
        <p:spPr>
          <a:xfrm>
            <a:off x="304800" y="1828800"/>
            <a:ext cx="36576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Antibiotic, Antibacterial, (Respiratory and UT) ACUTE USE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Also good survival lichen to know and can be used externally for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cleaning wounds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-just be aware of any skin irritation from </a:t>
            </a: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usinic acid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(Long term use has been reported to possibly cause liver damage).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OVERHARVEST or use when pregnant.</a:t>
            </a:r>
            <a:endParaRPr/>
          </a:p>
        </p:txBody>
      </p:sp>
      <p:pic>
        <p:nvPicPr>
          <p:cNvPr id="360" name="Google Shape;36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4876800"/>
            <a:ext cx="244792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2"/>
          <p:cNvSpPr/>
          <p:nvPr/>
        </p:nvSpPr>
        <p:spPr>
          <a:xfrm>
            <a:off x="3527479" y="6305550"/>
            <a:ext cx="41646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http://www.itmonline.org/arts/usnea.htm</a:t>
            </a:r>
            <a:endParaRPr/>
          </a:p>
        </p:txBody>
      </p:sp>
      <p:pic>
        <p:nvPicPr>
          <p:cNvPr id="362" name="Google Shape;36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108858"/>
            <a:ext cx="285750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3200" y="1116449"/>
            <a:ext cx="190500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6700" y="2530911"/>
            <a:ext cx="19050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idx="1" type="body"/>
          </p:nvPr>
        </p:nvSpPr>
        <p:spPr>
          <a:xfrm>
            <a:off x="4419600" y="228600"/>
            <a:ext cx="38862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b="1" lang="en-US" sz="3300"/>
              <a:t>WHY MAKE OUR OWN MEDICINE?</a:t>
            </a:r>
            <a:endParaRPr/>
          </a:p>
          <a:p>
            <a:pPr indent="-12700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1" lang="en-US"/>
              <a:t>Independence  from pharmaceutical industry </a:t>
            </a:r>
            <a:endParaRPr b="1"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sz="1800"/>
          </a:p>
          <a:p>
            <a:pPr indent="-12700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1" lang="en-US"/>
              <a:t> Greater connection with earth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1"/>
          </a:p>
          <a:p>
            <a:pPr indent="-12700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1" lang="en-US"/>
              <a:t>Preservation of sacred knowledge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1"/>
          </a:p>
          <a:p>
            <a:pPr indent="-12700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1" lang="en-US"/>
              <a:t>To care for myself and those I love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1"/>
          </a:p>
          <a:p>
            <a:pPr indent="-12700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1" lang="en-US"/>
              <a:t>To be a steward and protector of the botanical world and her medicinal gifts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1"/>
          </a:p>
          <a:p>
            <a:pPr indent="-12700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1" lang="en-US"/>
              <a:t>Its fun!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1" sz="2800"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t/>
            </a:r>
            <a:endParaRPr b="1" sz="24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</a:pPr>
            <a:r>
              <a:t/>
            </a:r>
            <a:endParaRPr sz="1600"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10" name="Google Shape;210;p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054" r="17053" t="0"/>
          <a:stretch/>
        </p:blipFill>
        <p:spPr>
          <a:xfrm>
            <a:off x="304800" y="228600"/>
            <a:ext cx="3952852" cy="5257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16" y="0"/>
            <a:ext cx="8291384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/>
          <p:nvPr/>
        </p:nvSpPr>
        <p:spPr>
          <a:xfrm>
            <a:off x="152400" y="6248400"/>
            <a:ext cx="731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FOR PREGNANCY INTERNALLY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 txBox="1"/>
          <p:nvPr>
            <p:ph idx="1" type="body"/>
          </p:nvPr>
        </p:nvSpPr>
        <p:spPr>
          <a:xfrm>
            <a:off x="381000" y="228600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/>
              <a:t>Fireweed-</a:t>
            </a:r>
            <a:r>
              <a:rPr b="1" lang="en-US" sz="2000"/>
              <a:t>Chamaenerion angustifolium</a:t>
            </a:r>
            <a:endParaRPr/>
          </a:p>
        </p:txBody>
      </p:sp>
      <p:pic>
        <p:nvPicPr>
          <p:cNvPr id="376" name="Google Shape;37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6319" y="3933825"/>
            <a:ext cx="2191566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004" y="990600"/>
            <a:ext cx="3730196" cy="279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6800" y="469994"/>
            <a:ext cx="3333750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4"/>
          <p:cNvSpPr txBox="1"/>
          <p:nvPr/>
        </p:nvSpPr>
        <p:spPr>
          <a:xfrm>
            <a:off x="4267200" y="5486400"/>
            <a:ext cx="3352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Anti-inflammatory tonic infusion/tea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-mouth, stomach, intestine, etc. Wonderful and gentle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4800" y="914400"/>
            <a:ext cx="3810330" cy="30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4191000"/>
            <a:ext cx="2639829" cy="24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5"/>
          <p:cNvSpPr/>
          <p:nvPr/>
        </p:nvSpPr>
        <p:spPr>
          <a:xfrm>
            <a:off x="457200" y="30791"/>
            <a:ext cx="7086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Dandelions</a:t>
            </a:r>
            <a:r>
              <a:rPr lang="en-US" sz="44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i="1" lang="en-US" sz="36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Taraxacum officinale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5"/>
          <p:cNvSpPr txBox="1"/>
          <p:nvPr/>
        </p:nvSpPr>
        <p:spPr>
          <a:xfrm>
            <a:off x="838200" y="1524000"/>
            <a:ext cx="228600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Liver, kidney, and spleen tonic and detoxifier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(roots as tea or tincture.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 plant is edible and aerial parts are very high in Vitamin A (111%) and some C (32%)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Careful of where you harvest!!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"/>
          <p:cNvSpPr txBox="1"/>
          <p:nvPr>
            <p:ph idx="1" type="body"/>
          </p:nvPr>
        </p:nvSpPr>
        <p:spPr>
          <a:xfrm>
            <a:off x="533400" y="228600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/>
              <a:t>Lemon Balm-</a:t>
            </a:r>
            <a:r>
              <a:rPr i="1" lang="en-US" sz="2000"/>
              <a:t>Melissa officinalis</a:t>
            </a:r>
            <a:endParaRPr/>
          </a:p>
        </p:txBody>
      </p:sp>
      <p:pic>
        <p:nvPicPr>
          <p:cNvPr id="393" name="Google Shape;39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800" y="762000"/>
            <a:ext cx="3333750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9200" y="4038600"/>
            <a:ext cx="2057400" cy="252178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6"/>
          <p:cNvSpPr txBox="1"/>
          <p:nvPr/>
        </p:nvSpPr>
        <p:spPr>
          <a:xfrm>
            <a:off x="420130" y="899279"/>
            <a:ext cx="281940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 and anxiety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a great before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sleep/insomnia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tea. Some other uses include, helps with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digestion, liver detox, normalizes blood sugar, protects brain cells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…and more.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a little upsetting to stomach if your drink a ton!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800" y="1219200"/>
            <a:ext cx="4605934" cy="494778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7"/>
          <p:cNvSpPr/>
          <p:nvPr/>
        </p:nvSpPr>
        <p:spPr>
          <a:xfrm>
            <a:off x="381000" y="228600"/>
            <a:ext cx="66294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Plantain</a:t>
            </a:r>
            <a:r>
              <a:rPr lang="en-US" sz="40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i="1" lang="en-US" sz="36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Plantago major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7"/>
          <p:cNvSpPr txBox="1"/>
          <p:nvPr/>
        </p:nvSpPr>
        <p:spPr>
          <a:xfrm>
            <a:off x="457200" y="1600200"/>
            <a:ext cx="281940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Skin issues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externally-rashes, insect bites and stings (poultice or salve);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antibacterial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anti-inflammatory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NUTRITIOUS: Young leaves only.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high in 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calcium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and 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vitamins 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C,and 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 txBox="1"/>
          <p:nvPr/>
        </p:nvSpPr>
        <p:spPr>
          <a:xfrm>
            <a:off x="358346" y="113799"/>
            <a:ext cx="7620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Rosemary-</a:t>
            </a:r>
            <a:r>
              <a:rPr i="1" lang="en-US" sz="36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Rosmarinus officinalis</a:t>
            </a:r>
            <a:endParaRPr/>
          </a:p>
        </p:txBody>
      </p:sp>
      <p:sp>
        <p:nvSpPr>
          <p:cNvPr id="408" name="Google Shape;408;p48"/>
          <p:cNvSpPr txBox="1"/>
          <p:nvPr/>
        </p:nvSpPr>
        <p:spPr>
          <a:xfrm>
            <a:off x="304800" y="1524000"/>
            <a:ext cx="365760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 inflammatory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(topical pain reliver),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improves memory, helps with stress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(lowers cortisol levels), hair care, digestion, strengthens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immune functioning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treats herpes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can be used on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oral issues, helps dry skin and tone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…many more!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Culinary Herb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for everything!!</a:t>
            </a:r>
            <a:endParaRPr/>
          </a:p>
        </p:txBody>
      </p:sp>
      <p:pic>
        <p:nvPicPr>
          <p:cNvPr id="409" name="Google Shape;40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704165"/>
            <a:ext cx="3776761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0" y="3856255"/>
            <a:ext cx="3828579" cy="279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4141554"/>
            <a:ext cx="30480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9"/>
          <p:cNvSpPr txBox="1"/>
          <p:nvPr/>
        </p:nvSpPr>
        <p:spPr>
          <a:xfrm>
            <a:off x="228600" y="43190"/>
            <a:ext cx="6934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Yarrow-</a:t>
            </a:r>
            <a:r>
              <a:rPr i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Achillea millefolium 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304800"/>
            <a:ext cx="3333750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949" y="4114800"/>
            <a:ext cx="3664287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3963" y="4104503"/>
            <a:ext cx="2547024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9"/>
          <p:cNvSpPr txBox="1"/>
          <p:nvPr/>
        </p:nvSpPr>
        <p:spPr>
          <a:xfrm>
            <a:off x="381000" y="838200"/>
            <a:ext cx="402623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Hemostatic, pain reliever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externally (whole aerial plant), internally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uterine tonic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break fevers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can help help dry you up in general and so much more!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my 3 part cold infusion with Pearly Everlast and Oxeye Daisy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for Pregnancy internally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0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2900">
                <a:solidFill>
                  <a:schemeClr val="dk1"/>
                </a:solidFill>
              </a:rPr>
              <a:t>Remember to do YOUR research!</a:t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 u="sng">
              <a:solidFill>
                <a:srgbClr val="C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b="1" lang="en-US" sz="2600" u="sng">
                <a:solidFill>
                  <a:srgbClr val="C00000"/>
                </a:solidFill>
              </a:rPr>
              <a:t>Contraindications</a:t>
            </a:r>
            <a:endParaRPr b="1" sz="2600" u="sng">
              <a:solidFill>
                <a:srgbClr val="C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 u="sng">
              <a:solidFill>
                <a:srgbClr val="C00000"/>
              </a:solidFill>
            </a:endParaRPr>
          </a:p>
          <a:p>
            <a:pPr indent="-3365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b="1" lang="en-US" sz="2600">
                <a:solidFill>
                  <a:srgbClr val="C00000"/>
                </a:solidFill>
              </a:rPr>
              <a:t>Use </a:t>
            </a:r>
            <a:r>
              <a:rPr b="1" lang="en-US" sz="2600" u="sng">
                <a:solidFill>
                  <a:srgbClr val="C00000"/>
                </a:solidFill>
              </a:rPr>
              <a:t>small amounts </a:t>
            </a:r>
            <a:r>
              <a:rPr b="1" lang="en-US" sz="2600">
                <a:solidFill>
                  <a:srgbClr val="C00000"/>
                </a:solidFill>
              </a:rPr>
              <a:t>first and see how you react</a:t>
            </a:r>
            <a:endParaRPr b="1" sz="26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C00000"/>
              </a:solidFill>
            </a:endParaRPr>
          </a:p>
          <a:p>
            <a:pPr indent="-3365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b="1" lang="en-US" sz="2600">
                <a:solidFill>
                  <a:srgbClr val="C00000"/>
                </a:solidFill>
              </a:rPr>
              <a:t>Talk to an ND or Herbalist BEFORE you take medicines internally if you are on medications</a:t>
            </a:r>
            <a:endParaRPr b="1" sz="26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C00000"/>
              </a:solidFill>
            </a:endParaRPr>
          </a:p>
          <a:p>
            <a:pPr indent="-3365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b="1" lang="en-US" sz="2600">
                <a:solidFill>
                  <a:srgbClr val="C00000"/>
                </a:solidFill>
              </a:rPr>
              <a:t>Be aware that even ‘tonic’ herbs can have reactions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-412750" lvl="0" marL="457200" rtl="0" algn="l"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ts val="2900"/>
              <a:buChar char="•"/>
            </a:pPr>
            <a:r>
              <a:rPr b="1" lang="en-US" sz="2900" u="sng">
                <a:solidFill>
                  <a:srgbClr val="C00000"/>
                </a:solidFill>
              </a:rPr>
              <a:t>Tonics/Food Medicine First</a:t>
            </a:r>
            <a:endParaRPr b="1" sz="2900" u="sng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6550" lvl="0" marL="2857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b="1" lang="en-US" sz="2600">
                <a:solidFill>
                  <a:srgbClr val="C00000"/>
                </a:solidFill>
              </a:rPr>
              <a:t>A mentor is KEY!!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875" y="206675"/>
            <a:ext cx="2391501" cy="12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/>
          <p:nvPr/>
        </p:nvSpPr>
        <p:spPr>
          <a:xfrm>
            <a:off x="905586" y="393809"/>
            <a:ext cx="67056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map can support us making medicine in the most holistic way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217" name="Google Shape;217;p26"/>
          <p:cNvSpPr/>
          <p:nvPr/>
        </p:nvSpPr>
        <p:spPr>
          <a:xfrm>
            <a:off x="762000" y="1600200"/>
            <a:ext cx="6553200" cy="4800600"/>
          </a:xfrm>
          <a:prstGeom prst="flowChartOr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1295400" y="3027937"/>
            <a:ext cx="2590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PHYSICAL/BIOLOGICAL</a:t>
            </a: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4640260" y="2817159"/>
            <a:ext cx="243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 SOCIAL</a:t>
            </a:r>
            <a:endParaRPr/>
          </a:p>
        </p:txBody>
      </p:sp>
      <p:sp>
        <p:nvSpPr>
          <p:cNvPr id="220" name="Google Shape;220;p26"/>
          <p:cNvSpPr txBox="1"/>
          <p:nvPr/>
        </p:nvSpPr>
        <p:spPr>
          <a:xfrm>
            <a:off x="1172286" y="4614341"/>
            <a:ext cx="308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MENTAL/EMOTIONAL</a:t>
            </a:r>
            <a:endParaRPr/>
          </a:p>
        </p:txBody>
      </p:sp>
      <p:sp>
        <p:nvSpPr>
          <p:cNvPr id="221" name="Google Shape;221;p26"/>
          <p:cNvSpPr txBox="1"/>
          <p:nvPr/>
        </p:nvSpPr>
        <p:spPr>
          <a:xfrm>
            <a:off x="4640239" y="4624950"/>
            <a:ext cx="20002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SPIRITUAL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/>
          <p:nvPr>
            <p:ph idx="2" type="pic"/>
          </p:nvPr>
        </p:nvSpPr>
        <p:spPr>
          <a:xfrm>
            <a:off x="304800" y="228600"/>
            <a:ext cx="8010300" cy="621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2700"/>
              <a:t>Lineage of my </a:t>
            </a:r>
            <a:r>
              <a:rPr b="1" lang="en-US" sz="2700"/>
              <a:t>ancestral</a:t>
            </a:r>
            <a:r>
              <a:rPr b="1" lang="en-US" sz="2700"/>
              <a:t> medicine making from plants</a:t>
            </a:r>
            <a:endParaRPr b="1" sz="27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</p:txBody>
      </p:sp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00" y="1092338"/>
            <a:ext cx="2861249" cy="45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/>
        </p:nvSpPr>
        <p:spPr>
          <a:xfrm>
            <a:off x="3667500" y="1211600"/>
            <a:ext cx="4647600" cy="6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Native to Scotland, </a:t>
            </a: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Ireland, </a:t>
            </a: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England and PNW!</a:t>
            </a:r>
            <a:endParaRPr b="1"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Akalines my blood (hot/high acid)</a:t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Cooling</a:t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High in iron (anemia)</a:t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Allergy tonic</a:t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Skin conditions/rashes</a:t>
            </a:r>
            <a:endParaRPr b="1" i="1" sz="220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7"/>
          <p:cNvSpPr txBox="1"/>
          <p:nvPr>
            <p:ph idx="1" type="body"/>
          </p:nvPr>
        </p:nvSpPr>
        <p:spPr>
          <a:xfrm>
            <a:off x="602800" y="6075525"/>
            <a:ext cx="1527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t/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/>
          <p:nvPr/>
        </p:nvSpPr>
        <p:spPr>
          <a:xfrm>
            <a:off x="376800" y="351700"/>
            <a:ext cx="8264700" cy="78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Passing the knowledge to other...Honoring my teachers…these are teachers that I have studied with either directly or indirectly </a:t>
            </a: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 their resources: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Peterson’s Field Guide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Jim Miller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Meadowsweet Herbs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Gregory Tilford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Erin Groh-Herbalist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Mike Brondi and Anne Schwartz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Michael Moore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Karen Sherwood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 Green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Michael Pilarski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Heidi Bohan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Scott Kloos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Sajah Popham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any other I may have forgotten...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050" y="1168124"/>
            <a:ext cx="1624450" cy="12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0599" y="2386474"/>
            <a:ext cx="1218350" cy="12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8700" y="1168125"/>
            <a:ext cx="1218350" cy="12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 rotWithShape="1">
          <a:blip r:embed="rId6">
            <a:alphaModFix/>
          </a:blip>
          <a:srcRect b="27261" l="36616" r="33907" t="17854"/>
          <a:stretch/>
        </p:blipFill>
        <p:spPr>
          <a:xfrm>
            <a:off x="7320600" y="5067133"/>
            <a:ext cx="1624449" cy="179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8701" y="4571011"/>
            <a:ext cx="1521900" cy="228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4967" y="2386473"/>
            <a:ext cx="1433408" cy="2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69325" y="3633725"/>
            <a:ext cx="1624450" cy="14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/>
        </p:nvSpPr>
        <p:spPr>
          <a:xfrm>
            <a:off x="381000" y="304800"/>
            <a:ext cx="7467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Mental/Emotional</a:t>
            </a:r>
            <a:endParaRPr/>
          </a:p>
        </p:txBody>
      </p:sp>
      <p:sp>
        <p:nvSpPr>
          <p:cNvPr id="249" name="Google Shape;249;p29"/>
          <p:cNvSpPr txBox="1"/>
          <p:nvPr/>
        </p:nvSpPr>
        <p:spPr>
          <a:xfrm>
            <a:off x="381000" y="883397"/>
            <a:ext cx="7467600" cy="4062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plants are good for your mental and emotional health?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1371600"/>
            <a:ext cx="41910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 txBox="1"/>
          <p:nvPr/>
        </p:nvSpPr>
        <p:spPr>
          <a:xfrm>
            <a:off x="373039" y="5197240"/>
            <a:ext cx="7467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ones are not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id="252" name="Google Shape;252;p29"/>
          <p:cNvPicPr preferRelativeResize="0"/>
          <p:nvPr/>
        </p:nvPicPr>
        <p:blipFill rotWithShape="1">
          <a:blip r:embed="rId4">
            <a:alphaModFix/>
          </a:blip>
          <a:srcRect b="29920" l="0" r="6001" t="3491"/>
          <a:stretch/>
        </p:blipFill>
        <p:spPr>
          <a:xfrm>
            <a:off x="370764" y="898182"/>
            <a:ext cx="6858000" cy="5690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/>
          <p:nvPr/>
        </p:nvSpPr>
        <p:spPr>
          <a:xfrm>
            <a:off x="533400" y="1066800"/>
            <a:ext cx="6705600" cy="5521667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/>
          <p:nvPr>
            <p:ph idx="1" type="body"/>
          </p:nvPr>
        </p:nvSpPr>
        <p:spPr>
          <a:xfrm>
            <a:off x="435429" y="5791200"/>
            <a:ext cx="7086600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</a:rPr>
              <a:t>NOT USED IN PRIMARY FUNCTIONING LIKE CHOLORPHYLL, GLUCOSE, ETC.</a:t>
            </a:r>
            <a:endParaRPr/>
          </a:p>
        </p:txBody>
      </p:sp>
      <p:sp>
        <p:nvSpPr>
          <p:cNvPr id="259" name="Google Shape;259;p30"/>
          <p:cNvSpPr txBox="1"/>
          <p:nvPr>
            <p:ph idx="3" type="body"/>
          </p:nvPr>
        </p:nvSpPr>
        <p:spPr>
          <a:xfrm>
            <a:off x="435429" y="4495800"/>
            <a:ext cx="7086600" cy="1295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/>
              <a:t>Secondary Metabolites</a:t>
            </a:r>
            <a:endParaRPr/>
          </a:p>
        </p:txBody>
      </p:sp>
      <p:sp>
        <p:nvSpPr>
          <p:cNvPr id="260" name="Google Shape;260;p30"/>
          <p:cNvSpPr txBox="1"/>
          <p:nvPr/>
        </p:nvSpPr>
        <p:spPr>
          <a:xfrm>
            <a:off x="435429" y="381000"/>
            <a:ext cx="695597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 plant medicines come from?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 with the physical/biological…</a:t>
            </a:r>
            <a:endParaRPr/>
          </a:p>
        </p:txBody>
      </p:sp>
      <p:pic>
        <p:nvPicPr>
          <p:cNvPr id="261" name="Google Shape;261;p30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18128" r="18129" t="0"/>
          <a:stretch/>
        </p:blipFill>
        <p:spPr>
          <a:xfrm>
            <a:off x="5312229" y="2133600"/>
            <a:ext cx="2209800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2" name="Google Shape;262;p3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5734" r="15733" t="0"/>
          <a:stretch/>
        </p:blipFill>
        <p:spPr>
          <a:xfrm>
            <a:off x="435429" y="2146300"/>
            <a:ext cx="2362200" cy="2197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3" name="Google Shape;263;p3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18045" r="18045" t="0"/>
          <a:stretch/>
        </p:blipFill>
        <p:spPr>
          <a:xfrm>
            <a:off x="2950029" y="2133600"/>
            <a:ext cx="2209800" cy="22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682" r="5681" t="0"/>
          <a:stretch/>
        </p:blipFill>
        <p:spPr>
          <a:xfrm>
            <a:off x="228600" y="533400"/>
            <a:ext cx="2590800" cy="345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pic>
      <p:pic>
        <p:nvPicPr>
          <p:cNvPr id="269" name="Google Shape;269;p3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37500" r="37500" t="0"/>
          <a:stretch/>
        </p:blipFill>
        <p:spPr>
          <a:xfrm>
            <a:off x="3042634" y="533400"/>
            <a:ext cx="2590800" cy="345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pic>
      <p:pic>
        <p:nvPicPr>
          <p:cNvPr id="270" name="Google Shape;270;p31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12500" r="12500" t="0"/>
          <a:stretch/>
        </p:blipFill>
        <p:spPr>
          <a:xfrm>
            <a:off x="5867400" y="533400"/>
            <a:ext cx="2590800" cy="345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pic>
      <p:sp>
        <p:nvSpPr>
          <p:cNvPr id="271" name="Google Shape;271;p31"/>
          <p:cNvSpPr txBox="1"/>
          <p:nvPr>
            <p:ph idx="1" type="body"/>
          </p:nvPr>
        </p:nvSpPr>
        <p:spPr>
          <a:xfrm>
            <a:off x="228600" y="43434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rPr b="1" lang="en-US" sz="4800"/>
              <a:t>Terpenes</a:t>
            </a:r>
            <a:endParaRPr/>
          </a:p>
        </p:txBody>
      </p:sp>
      <p:sp>
        <p:nvSpPr>
          <p:cNvPr id="272" name="Google Shape;272;p31"/>
          <p:cNvSpPr txBox="1"/>
          <p:nvPr>
            <p:ph idx="5" type="body"/>
          </p:nvPr>
        </p:nvSpPr>
        <p:spPr>
          <a:xfrm>
            <a:off x="3048000" y="43434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b="1" lang="en-US" sz="3600"/>
              <a:t>Polyphenols</a:t>
            </a:r>
            <a:endParaRPr/>
          </a:p>
        </p:txBody>
      </p:sp>
      <p:sp>
        <p:nvSpPr>
          <p:cNvPr id="273" name="Google Shape;273;p31"/>
          <p:cNvSpPr txBox="1"/>
          <p:nvPr>
            <p:ph idx="6" type="body"/>
          </p:nvPr>
        </p:nvSpPr>
        <p:spPr>
          <a:xfrm>
            <a:off x="5867400" y="43434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rPr b="1" lang="en-US" sz="4800"/>
              <a:t>Alkaloids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/>
        </p:nvSpPr>
        <p:spPr>
          <a:xfrm>
            <a:off x="457200" y="381000"/>
            <a:ext cx="80772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TERPENES: Not H20 Soluble</a:t>
            </a:r>
            <a:endParaRPr/>
          </a:p>
        </p:txBody>
      </p:sp>
      <p:sp>
        <p:nvSpPr>
          <p:cNvPr id="279" name="Google Shape;279;p32"/>
          <p:cNvSpPr txBox="1"/>
          <p:nvPr/>
        </p:nvSpPr>
        <p:spPr>
          <a:xfrm>
            <a:off x="457200" y="1219200"/>
            <a:ext cx="7772400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VOLATILE OILS, RESINS &amp; ALCHOHOLs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ATTRACTS POLLINATORS, USED FOR AROMA THERAPY, PROTECTS PLANTS AS WELL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(Citrus, Fir, Pine, Lavendar, Rosemary)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CARDIAC GLYCOSIDES</a:t>
            </a: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MEDICINES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(Foxglove)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CAROTENIODS: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PIGMENTS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(YELLOW, RED, ORANGE)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RESINS: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(Sesquitrepenes) PROTCETION AND PRESERVATION (SAP) &amp; MICROBIAL INFECTION (Cedar,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Artemesia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sp.)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PLANT</a:t>
            </a: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HORMONES:</a:t>
            </a: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REGULATE GROWTH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INSECTICIDES</a:t>
            </a: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Pyrethoids (esters) Oxeye Daisy</a:t>
            </a:r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32078"/>
            <a:ext cx="7772400" cy="549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ontemporaryPhotoAlbu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