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89" r:id="rId4"/>
    <p:sldId id="258" r:id="rId5"/>
    <p:sldId id="259" r:id="rId6"/>
    <p:sldId id="287" r:id="rId7"/>
    <p:sldId id="260" r:id="rId8"/>
    <p:sldId id="286" r:id="rId9"/>
    <p:sldId id="283" r:id="rId10"/>
    <p:sldId id="284" r:id="rId11"/>
    <p:sldId id="285" r:id="rId12"/>
    <p:sldId id="288" r:id="rId13"/>
    <p:sldId id="264" r:id="rId14"/>
    <p:sldId id="265" r:id="rId15"/>
    <p:sldId id="266" r:id="rId16"/>
    <p:sldId id="263" r:id="rId17"/>
    <p:sldId id="262" r:id="rId18"/>
    <p:sldId id="267" r:id="rId19"/>
    <p:sldId id="268" r:id="rId20"/>
    <p:sldId id="269" r:id="rId21"/>
    <p:sldId id="290" r:id="rId22"/>
    <p:sldId id="270" r:id="rId23"/>
  </p:sldIdLst>
  <p:sldSz cx="12188825" cy="6858000"/>
  <p:notesSz cx="6858000" cy="9144000"/>
  <p:defaultTextStyle>
    <a:defPPr>
      <a:defRPr lang="en-US">
        <a:uFillTx/>
      </a:defRPr>
    </a:defPPr>
    <a:lvl1pPr marL="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C400E0-E7BD-4AF9-A96E-FDFCDC383419}" v="30" dt="2023-07-15T02:45:37.332"/>
  </p1510:revLst>
</p1510:revInfo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srgbClr val="00000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rgbClr val="00000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rgbClr val="00000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rgbClr val="00000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rgbClr val="00000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rgbClr val="00000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rgbClr val="00000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rgbClr val="00000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rgbClr val="00000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rgbClr val="00000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65" autoAdjust="0"/>
    <p:restoredTop sz="95013" autoAdjust="0"/>
  </p:normalViewPr>
  <p:slideViewPr>
    <p:cSldViewPr>
      <p:cViewPr varScale="1">
        <p:scale>
          <a:sx n="89" d="100"/>
          <a:sy n="89" d="100"/>
        </p:scale>
        <p:origin x="648" y="8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E0C96E-4F63-4F5B-BA63-CABD27326C2C}" type="doc">
      <dgm:prSet loTypeId="urn:microsoft.com/office/officeart/2005/8/layout/radial4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E419F04-3D00-4CA0-AED4-966593CF0A0A}" type="pres">
      <dgm:prSet presAssocID="{FDE0C96E-4F63-4F5B-BA63-CABD27326C2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063E871E-DA30-4A2B-A893-F1E719848C63}" type="presOf" srcId="{FDE0C96E-4F63-4F5B-BA63-CABD27326C2C}" destId="{5E419F04-3D00-4CA0-AED4-966593CF0A0A}" srcOrd="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uFillTx/>
              </a:defRPr>
            </a:lvl1pPr>
          </a:lstStyle>
          <a:p>
            <a:endParaRPr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uFillTx/>
              </a:defRPr>
            </a:lvl1pPr>
          </a:lstStyle>
          <a:p>
            <a:fld id="{7C6ACB66-EAB9-4D45-9F9C-28EA120D791D}" type="datetimeFigureOut">
              <a:rPr lang="en-US">
                <a:uFillTx/>
              </a:rPr>
              <a:t>8/27/2023</a:t>
            </a:fld>
            <a:endParaRPr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uFillTx/>
              </a:defRPr>
            </a:lvl1pPr>
          </a:lstStyle>
          <a:p>
            <a:endParaRPr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uFillTx/>
              </a:defRPr>
            </a:lvl1pPr>
          </a:lstStyle>
          <a:p>
            <a:fld id="{92837A6B-DAA4-4C2D-AEAB-4E9E70095794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5T01:56:20.8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618 117,'-123'-1,"-136"4,241-1,1 1,0 1,0 1,0 1,0 0,1 1,0 1,0 0,-16 12,27-15,0 0,1 0,-1 0,1 1,0-1,1 1,-1 0,1 0,0 1,1-1,-1 1,1-1,1 1,-1-1,1 1,0 0,1 0,0 12,0 0,1 0,1 0,1 0,0 0,10 28,-8-34,1 1,0-2,1 1,0-1,0 0,2 0,12 14,-14-18,0-1,1 0,-1-1,1 1,1-2,-1 1,1-1,0 0,0-1,1 0,10 3,173 35,-117-27,65 7,-123-20,-1-2,0 0,0-1,0-1,1-1,22-6,-9 2,1 1,0 2,1 1,39 1,-39 2,0-1,0-2,56-12,-65 7,1-1,22-13,-28 13,1 0,0 2,37-10,1 8,115-3,60 19,-85 12,-112-12,-1-2,0-1,1-2,0-1,61-7,-56-2,0-1,-2-3,1-1,60-29,-86 37,-1-1,1 2,0 0,0 1,1 0,24-1,92 4,-72 2,624-1,-666-2,-1 0,0-2,24-6,31-5,-69 14,0 0,1 0,-1 0,0 0,1 0,-1 1,0-1,1 1,-1-1,0 1,0 0,1 0,-1 0,0 0,0 0,0 0,0 1,0-1,3 4,-3-2,1 1,-1 0,0-1,1 1,-2 0,1 0,0 0,-1 1,0-1,1 5,0 7,0 0,-1 0,-1 0,-3 29,2-41,0 1,1-1,-1 0,-1 0,1 0,-1-1,1 1,-1 0,0 0,0-1,-1 1,1-1,-1 0,0 0,0 0,0 0,0 0,0-1,0 1,-1-1,1 0,-1 0,0 0,0 0,0-1,0 0,0 0,0 0,-5 1,-14 1,1-1,-1-1,1-1,-31-4,11 1,-841-2,496 7,-428-2,783 2,1 1,-52 11,45-6,-46 3,-298-8,196-5,127 4,34-1,0 0,-1-2,1 0,-36-8,52 6,-1-1,0 0,1 0,0-1,0 0,1-1,0 0,-1 0,2-1,-1 0,1-1,-11-13,7 6,1 0,1 0,0-1,1 0,0 0,-6-25,3 7,2 0,1 0,2-1,1 0,2 0,2-64,1 96,1-1,0 0,0 1,0-1,1 1,-1-1,1 1,0 0,0 0,0 0,0-1,1 2,-1-1,1 0,-1 1,1-1,0 1,0 0,0 0,1 0,-1 0,0 0,1 1,-1-1,1 1,-1 0,1 0,5 0,12-3,1 1,0 2,37 0,-39 2,319-18,-204 5,91-14,-53 9,-119 15,88-18,-62-1,-51 13,1 0,0 2,35-3,206 8,-128 3,-79 1,102 18,-99-10,22 3,-12-1,103 3,-159-16,0 1,0 1,0 1,0 0,-1 2,32 10,1 6,-25-8,0-2,1-1,0-1,0-2,55 7,-37-9,87 21,-5 1,-66-20,-39-6,0 2,0 0,-1 2,0 0,0 1,44 19,-62-21,-1-1,1 0,-1 1,1 0,-1 0,0 0,-1 1,1-1,-1 1,0 0,0 0,0 0,0 0,-1 1,0-1,0 1,-1-1,0 1,1 7,1 12,-1 0,-2 0,-2 30,0-23,2 5,0-20,0 0,-1-1,-4 20,4-31,0-1,-1 1,1 0,-1-1,0 1,0-1,-1 0,1 0,-1 0,0 0,0 0,0 0,-1-1,1 0,-6 4,-9 5,0-1,-1-1,0 0,-1-2,-31 10,-110 20,69-19,-60 9,100-21,1 3,-63 19,86-20,-1-2,0-1,0-2,-54 2,-121-11,197 4,-69-8,0-3,1-4,-96-33,152 43,-11-2,0 2,0 1,-51-3,-94 10,72 1,-622-3,703 1,0 2,0 0,-30 8,26-4,1-2,-30 2,29-6,-12 1,1 1,-69 15,-54 24,120-34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5T01:56:36.8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311 159,'23'2,"0"0,0 2,0 1,0 0,33 14,-27-9,1-1,39 6,8-8,141-7,-97-3,7 5,133-5,-117-22,-101 16,-16 3,0-3,32-13,-40 14,0 1,0 0,1 1,0 1,35-3,-26 4,-1-1,1-1,-1-1,-1-1,1-2,36-18,-31 14,-12 6,1 1,0 1,0 1,1 1,38-2,117 7,-80 2,-34-4,62 2,-112 0,0 1,1 0,-2 1,1 1,0 0,20 10,0 3,-1-2,-2 1,0 2,40 29,-38-22,41 22,-50-34,-2 1,0 1,0 1,-1 1,24 26,-40-36,-1-1,0 1,0-1,-1 1,0 1,0-1,0 0,-1 1,0-1,-1 1,2 8,-2 3,0 0,-1-1,-4 28,4-41,-1 0,0 0,0 0,0 0,-1 0,0-1,0 1,0 0,-1-1,1 0,-1 0,0 1,0-2,0 1,-1 0,1-1,-1 1,0-1,0 0,0 0,-5 2,-7 2,0 0,-1-2,1 0,-31 6,6-2,24-5,-1 0,0-1,0-1,0-1,-1 0,1-1,0-1,0-1,0 0,0-2,0 0,0-1,1 0,0-2,-23-11,12 4,-1 2,0 1,-1 2,-37-7,-124-13,103 18,2-7,61 11,0 2,-41-4,31 7,0 1,1 2,-1 1,0 1,1 3,0 0,0 2,-51 20,58-16,-1-1,0-1,-1-1,0-1,-46 5,-184-10,175-5,0 3,-87 13,37 11,75-12,0-3,-102 5,108-15,-8 1,0-3,-101-15,114 9,28 5,0 0,0-2,1 0,-25-11,38 13,0 0,0 0,0-1,1 0,-1 0,1-1,0 1,0-1,1 0,-1 0,1-1,0 0,1 1,0-1,-1 0,-3-13,2 3,1 0,0 0,1 0,1-1,0-18,6-86,-1 50,-4 19,0 37,0 0,1 0,1 0,0 0,1 0,6-25,-6 37,-1 0,0 0,1 0,-1 1,1-1,0 1,0-1,0 1,0 0,1-1,-1 1,0 0,1 1,0-1,-1 0,5-1,-2 1,0 0,1 1,-1-1,0 1,1 0,-1 1,1-1,9 2,-3 0,1 0,0 2,-1-1,0 2,0 0,0 0,15 8,-18-7,0 1,0 0,-1 0,0 1,-1 0,1 0,-1 1,0 0,-1 0,0 0,-1 1,1 0,-2 0,1 1,-1-1,-1 1,1 0,-2 0,2 10,1 11,-2-1,-1 1,-2-1,-1 1,-5 37,5-67,1 3,-1 1,1-1,-1 1,1-1,1 1,-1-1,2 6,-2-8,1-1,0 1,0 0,0-1,0 1,0-1,0 1,0-1,0 0,1 1,-1-1,1 0,-1 0,1 0,-1 0,1 0,0 0,-1 0,1-1,0 1,2 0,7 2,0 0,0-1,0-1,0 0,0 0,19-3,70-12,-74 9,471-122,-390 92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5T01:58:11.2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5T01:58:12.1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uFillTx/>
              </a:defRPr>
            </a:lvl1pPr>
          </a:lstStyle>
          <a:p>
            <a:endParaRPr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uFillTx/>
              </a:defRPr>
            </a:lvl1pPr>
          </a:lstStyle>
          <a:p>
            <a:fld id="{F879D970-AC71-40CF-8717-2E4EAB5207AF}" type="datetimeFigureOut">
              <a:rPr lang="en-US">
                <a:uFillTx/>
              </a:rPr>
              <a:t>8/27/2023</a:t>
            </a:fld>
            <a:endParaRPr>
              <a:uFillTx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0" anchor="ctr"/>
          <a:lstStyle/>
          <a:p>
            <a:endParaRPr>
              <a:uFillTx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>
                <a:uFillTx/>
              </a:rPr>
              <a:t>Click to edit Master text styles</a:t>
            </a:r>
          </a:p>
          <a:p>
            <a:pPr lvl="1"/>
            <a:r>
              <a:rPr>
                <a:uFillTx/>
              </a:rPr>
              <a:t>Second level</a:t>
            </a:r>
          </a:p>
          <a:p>
            <a:pPr lvl="2"/>
            <a:r>
              <a:rPr>
                <a:uFillTx/>
              </a:rPr>
              <a:t>Third level</a:t>
            </a:r>
          </a:p>
          <a:p>
            <a:pPr lvl="3"/>
            <a:r>
              <a:rPr>
                <a:uFillTx/>
              </a:rPr>
              <a:t>Fourth level</a:t>
            </a:r>
          </a:p>
          <a:p>
            <a:pPr lvl="4"/>
            <a:r>
              <a:rPr>
                <a:uFillTx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uFillTx/>
              </a:defRPr>
            </a:lvl1pPr>
          </a:lstStyle>
          <a:p>
            <a:endParaRPr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uFillTx/>
              </a:defRPr>
            </a:lvl1pPr>
          </a:lstStyle>
          <a:p>
            <a:fld id="{03266150-FA26-45B5-BF0B-186B42A09DC9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endParaRPr lang="en-US" baseline="0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uFillTx/>
              </a:rPr>
              <a:t>18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Rectangle 12"/>
          <p:cNvSpPr>
            <a:spLocks/>
          </p:cNvSpPr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uFillTx/>
            </a:endParaRPr>
          </a:p>
        </p:txBody>
      </p:sp>
      <p:sp>
        <p:nvSpPr>
          <p:cNvPr id="15" name="Rectangle 14"/>
          <p:cNvSpPr>
            <a:spLocks/>
          </p:cNvSpPr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n-US">
                <a:uFillTx/>
              </a:rPr>
              <a:t>Click to edit Master subtitle style</a:t>
            </a:r>
            <a:endParaRPr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>
                <a:uFillTx/>
              </a:rPr>
              <a:t>8/27/2023</a:t>
            </a:fld>
            <a:endParaRPr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  <p:sp useBgFill="1">
        <p:nvSpPr>
          <p:cNvPr id="20" name="Freeform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>
                <a:uFillTx/>
              </a:rPr>
              <a:t>8/27/2023</a:t>
            </a:fld>
            <a:endParaRPr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Rectangle 7"/>
          <p:cNvSpPr>
            <a:spLocks/>
          </p:cNvSpPr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uFillTx/>
            </a:endParaRPr>
          </a:p>
        </p:txBody>
      </p:sp>
      <p:sp>
        <p:nvSpPr>
          <p:cNvPr id="9" name="Freeform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/>
          <a:lstStyle/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>
                <a:uFillTx/>
              </a:rPr>
              <a:t>8/27/2023</a:t>
            </a:fld>
            <a:endParaRPr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scape Fullscreen">
  <p:cSld name="Landscape Fullscree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>
            <a:spLocks noGrp="1"/>
          </p:cNvSpPr>
          <p:nvPr>
            <p:ph type="pic" idx="2"/>
          </p:nvPr>
        </p:nvSpPr>
        <p:spPr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 rot="-5400000">
            <a:off x="10614157" y="952035"/>
            <a:ext cx="2133600" cy="48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 rot="5400000">
            <a:off x="11196771" y="5901860"/>
            <a:ext cx="968375" cy="48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chemeClr val="lt1"/>
              </a:solidFill>
            </a:endParaRPr>
          </a:p>
        </p:txBody>
      </p:sp>
      <p:sp>
        <p:nvSpPr>
          <p:cNvPr id="67" name="Google Shape;67;p8"/>
          <p:cNvSpPr txBox="1">
            <a:spLocks noGrp="1"/>
          </p:cNvSpPr>
          <p:nvPr>
            <p:ph type="ftr" idx="11"/>
          </p:nvPr>
        </p:nvSpPr>
        <p:spPr>
          <a:xfrm rot="-5400000">
            <a:off x="10080757" y="3771436"/>
            <a:ext cx="3200400" cy="48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06394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>
                <a:uFillTx/>
              </a:defRPr>
            </a:lvl5pPr>
            <a:lvl6pPr>
              <a:defRPr>
                <a:uFillTx/>
              </a:defRPr>
            </a:lvl6pPr>
            <a:lvl7pPr>
              <a:defRPr>
                <a:uFillTx/>
              </a:defRPr>
            </a:lvl7pPr>
            <a:lvl8pPr>
              <a:defRPr baseline="0">
                <a:uFillTx/>
              </a:defRPr>
            </a:lvl8pPr>
            <a:lvl9pPr>
              <a:defRPr baseline="0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>
                <a:uFillTx/>
              </a:rPr>
              <a:t>8/27/2023</a:t>
            </a:fld>
            <a:endParaRPr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Rectangle 17"/>
          <p:cNvSpPr>
            <a:spLocks/>
          </p:cNvSpPr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anchor="b">
            <a:noAutofit/>
          </a:bodyPr>
          <a:lstStyle>
            <a:lvl1pPr algn="l">
              <a:defRPr sz="4800" b="0" cap="none" baseline="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>
                <a:uFillTx/>
              </a:rPr>
              <a:t>8/27/2023</a:t>
            </a:fld>
            <a:endParaRPr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  <p:sp>
        <p:nvSpPr>
          <p:cNvPr id="16" name="Freeform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>
            <a:normAutofit/>
          </a:bodyPr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 marL="1920240">
              <a:defRPr sz="1600">
                <a:uFillTx/>
              </a:defRPr>
            </a:lvl6pPr>
            <a:lvl7pPr marL="1920240">
              <a:defRPr sz="1600">
                <a:uFillTx/>
              </a:defRPr>
            </a:lvl7pPr>
            <a:lvl8pPr marL="1920240">
              <a:defRPr sz="1600">
                <a:uFillTx/>
              </a:defRPr>
            </a:lvl8pPr>
            <a:lvl9pPr marL="1920240">
              <a:defRPr sz="1600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>
            <a:normAutofit/>
          </a:bodyPr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 marL="1920240">
              <a:defRPr sz="1600">
                <a:uFillTx/>
              </a:defRPr>
            </a:lvl5pPr>
            <a:lvl6pPr marL="1920240">
              <a:defRPr sz="1600">
                <a:uFillTx/>
              </a:defRPr>
            </a:lvl6pPr>
            <a:lvl7pPr marL="1920240">
              <a:defRPr sz="1600">
                <a:uFillTx/>
              </a:defRPr>
            </a:lvl7pPr>
            <a:lvl8pPr marL="1920240">
              <a:defRPr sz="1600">
                <a:uFillTx/>
              </a:defRPr>
            </a:lvl8pPr>
            <a:lvl9pPr marL="1920240">
              <a:defRPr sz="1600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>
                <a:uFillTx/>
              </a:rPr>
              <a:t>8/27/2023</a:t>
            </a:fld>
            <a:endParaRPr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 marL="1920240">
              <a:defRPr sz="1600">
                <a:uFillTx/>
              </a:defRPr>
            </a:lvl6pPr>
            <a:lvl7pPr marL="1920240">
              <a:defRPr sz="1600">
                <a:uFillTx/>
              </a:defRPr>
            </a:lvl7pPr>
            <a:lvl8pPr marL="1920240">
              <a:defRPr sz="1600" baseline="0">
                <a:uFillTx/>
              </a:defRPr>
            </a:lvl8pPr>
            <a:lvl9pPr marL="1920240">
              <a:defRPr sz="1600" baseline="0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 marL="1920240">
              <a:defRPr sz="1600">
                <a:uFillTx/>
              </a:defRPr>
            </a:lvl5pPr>
            <a:lvl6pPr marL="1920240">
              <a:defRPr sz="1600">
                <a:uFillTx/>
              </a:defRPr>
            </a:lvl6pPr>
            <a:lvl7pPr marL="1920240">
              <a:defRPr sz="1600">
                <a:uFillTx/>
              </a:defRPr>
            </a:lvl7pPr>
            <a:lvl8pPr marL="1920240">
              <a:defRPr sz="1600">
                <a:uFillTx/>
              </a:defRPr>
            </a:lvl8pPr>
            <a:lvl9pPr marL="1920240">
              <a:defRPr sz="1600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>
              <a:uFillTx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>
                <a:uFillTx/>
              </a:rPr>
              <a:t>8/27/2023</a:t>
            </a:fld>
            <a:endParaRPr>
              <a:uFillTx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>
                <a:uFillTx/>
              </a:rPr>
              <a:t>8/27/2023</a:t>
            </a:fld>
            <a:endParaRPr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Rectangle 4"/>
          <p:cNvSpPr>
            <a:spLocks/>
          </p:cNvSpPr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uFillTx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>
                <a:uFillTx/>
              </a:rPr>
              <a:t>8/27/2023</a:t>
            </a:fld>
            <a:endParaRPr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>
                <a:uFillTx/>
              </a:rPr>
              <a:t>8/27/2023</a:t>
            </a:fld>
            <a:endParaRPr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>
            <a:normAutofit/>
          </a:bodyPr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en-US">
                <a:uFillTx/>
              </a:rPr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>
                <a:uFillTx/>
              </a:rPr>
              <a:t>8/27/2023</a:t>
            </a:fld>
            <a:endParaRPr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r>
              <a:rPr lang="en-US">
                <a:uFillTx/>
              </a:rPr>
              <a:t>Click icon to add picture</a:t>
            </a:r>
            <a:endParaRPr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uFillTx/>
              </a:rPr>
              <a:t>Click to edit Master title style</a:t>
            </a:r>
            <a:endParaRPr>
              <a:uFillTx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/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>
            <a:spLocks/>
          </p:cNvSpPr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uFillTx/>
              </a:defRPr>
            </a:lvl1pPr>
          </a:lstStyle>
          <a:p>
            <a:fld id="{52466975-C014-42E5-BFA6-B8D5FDD3B81F}" type="datetimeFigureOut">
              <a:rPr lang="en-US">
                <a:uFillTx/>
              </a:rPr>
              <a:t>8/27/2023</a:t>
            </a:fld>
            <a:endParaRPr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uFillTx/>
              </a:defRPr>
            </a:lvl1pPr>
          </a:lstStyle>
          <a:p>
            <a:endParaRPr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uFillTx/>
              </a:defRPr>
            </a:lvl1pPr>
          </a:lstStyle>
          <a:p>
            <a:fld id="{693B167E-EA96-4147-81DE-549160052C22}" type="slidenum">
              <a:rPr>
                <a:uFillTx/>
              </a:rPr>
              <a:t>‹#›</a:t>
            </a:fld>
            <a:endParaRPr>
              <a:uFillTx/>
            </a:endParaRPr>
          </a:p>
        </p:txBody>
      </p:sp>
      <p:sp>
        <p:nvSpPr>
          <p:cNvPr id="38" name="Freeform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uFillTx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  <a:uFillTx/>
        </a:defRPr>
      </a:lvl2pPr>
      <a:lvl3pPr eaLnBrk="1" hangingPunct="1">
        <a:defRPr>
          <a:solidFill>
            <a:schemeClr val="tx2"/>
          </a:solidFill>
          <a:uFillTx/>
        </a:defRPr>
      </a:lvl3pPr>
      <a:lvl4pPr eaLnBrk="1" hangingPunct="1">
        <a:defRPr>
          <a:solidFill>
            <a:schemeClr val="tx2"/>
          </a:solidFill>
          <a:uFillTx/>
        </a:defRPr>
      </a:lvl4pPr>
      <a:lvl5pPr eaLnBrk="1" hangingPunct="1">
        <a:defRPr>
          <a:solidFill>
            <a:schemeClr val="tx2"/>
          </a:solidFill>
          <a:uFillTx/>
        </a:defRPr>
      </a:lvl5pPr>
      <a:lvl6pPr eaLnBrk="1" hangingPunct="1">
        <a:defRPr>
          <a:solidFill>
            <a:schemeClr val="tx2"/>
          </a:solidFill>
          <a:uFillTx/>
        </a:defRPr>
      </a:lvl6pPr>
      <a:lvl7pPr eaLnBrk="1" hangingPunct="1">
        <a:defRPr>
          <a:solidFill>
            <a:schemeClr val="tx2"/>
          </a:solidFill>
          <a:uFillTx/>
        </a:defRPr>
      </a:lvl7pPr>
      <a:lvl8pPr eaLnBrk="1" hangingPunct="1">
        <a:defRPr>
          <a:solidFill>
            <a:schemeClr val="tx2"/>
          </a:solidFill>
          <a:uFillTx/>
        </a:defRPr>
      </a:lvl8pPr>
      <a:lvl9pPr eaLnBrk="1" hangingPunct="1">
        <a:defRPr>
          <a:solidFill>
            <a:schemeClr val="tx2"/>
          </a:solidFill>
          <a:uFillTx/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bing.com/videos/search?q=videos+jo+robinson+you+tube&amp;&amp;view=detail&amp;mid=5F95F0806BED1B783A4A5F95F0806BED1B783A4A&amp;rvsmid=5F95F0806BED1B783A4A5F95F0806BED1B783A4A&amp;fsscr=0&amp;FORM=VDFSRV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3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3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nutritionfacts.org/video/best-cooking-method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salishseasentinel.ca/2015/10/powerful-knowledge-shared/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customXml" Target="../ink/ink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083" y="2781300"/>
            <a:ext cx="7924800" cy="1295400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uFillTx/>
              </a:rPr>
              <a:t>Plant Nutrition:</a:t>
            </a:r>
            <a:br>
              <a:rPr lang="en-US" sz="7200" dirty="0">
                <a:uFillTx/>
              </a:rPr>
            </a:br>
            <a:r>
              <a:rPr lang="en-US" i="1" dirty="0">
                <a:uFillTx/>
              </a:rPr>
              <a:t>Wild and Domestic</a:t>
            </a:r>
            <a:endParaRPr lang="en-US" sz="7200" i="1" dirty="0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683" y="5181600"/>
            <a:ext cx="8229600" cy="1143000"/>
          </a:xfrm>
        </p:spPr>
        <p:txBody>
          <a:bodyPr/>
          <a:lstStyle/>
          <a:p>
            <a:r>
              <a:rPr lang="en-US" sz="2800" i="1" dirty="0">
                <a:uFillTx/>
              </a:rPr>
              <a:t>Lindsay L. Huettman</a:t>
            </a:r>
          </a:p>
          <a:p>
            <a:r>
              <a:rPr lang="en-US" dirty="0">
                <a:uFillTx/>
              </a:rPr>
              <a:t>Lady Botanica/Wilderness Awareness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80814" y="1066800"/>
            <a:ext cx="6858000" cy="441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211" y="418181"/>
            <a:ext cx="2859272" cy="18106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alth Benefits of Vitamin B">
            <a:extLst>
              <a:ext uri="{FF2B5EF4-FFF2-40B4-BE49-F238E27FC236}">
                <a16:creationId xmlns:a16="http://schemas.microsoft.com/office/drawing/2014/main" id="{2A022D07-FCB7-8AA2-353C-D920E692A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173" y="192024"/>
            <a:ext cx="8254365" cy="644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442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87D34-90E3-ECED-253A-C57E58A2D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877" y="265176"/>
            <a:ext cx="8336661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42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ealth Benefits of Minerals | Organic Facts">
            <a:extLst>
              <a:ext uri="{FF2B5EF4-FFF2-40B4-BE49-F238E27FC236}">
                <a16:creationId xmlns:a16="http://schemas.microsoft.com/office/drawing/2014/main" id="{7E4186DA-F61F-E343-0596-17A464665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678" y="100584"/>
            <a:ext cx="8397239" cy="660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3857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712" y="-22412"/>
            <a:ext cx="9144000" cy="1144556"/>
          </a:xfrm>
        </p:spPr>
        <p:txBody>
          <a:bodyPr/>
          <a:lstStyle/>
          <a:p>
            <a:r>
              <a:rPr lang="en-US" b="1" dirty="0">
                <a:uFillTx/>
              </a:rPr>
              <a:t>PHYTONUTRIENTS AND WILD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905000"/>
            <a:ext cx="11049000" cy="4953000"/>
          </a:xfrm>
        </p:spPr>
        <p:txBody>
          <a:bodyPr>
            <a:normAutofit/>
          </a:bodyPr>
          <a:lstStyle/>
          <a:p>
            <a:r>
              <a:rPr lang="en-US" dirty="0">
                <a:uFillTx/>
              </a:rPr>
              <a:t>More phytonutrients in wild or </a:t>
            </a:r>
            <a:r>
              <a:rPr lang="en-US" dirty="0"/>
              <a:t>naturalized </a:t>
            </a:r>
            <a:r>
              <a:rPr lang="en-US" dirty="0">
                <a:uFillTx/>
              </a:rPr>
              <a:t>plant</a:t>
            </a:r>
          </a:p>
          <a:p>
            <a:r>
              <a:rPr lang="en-US" dirty="0">
                <a:uFillTx/>
              </a:rPr>
              <a:t>Polyphenols have not been bred out of them: they still need to defend themselves</a:t>
            </a:r>
          </a:p>
          <a:p>
            <a:r>
              <a:rPr lang="en-US" b="1" dirty="0">
                <a:uFillTx/>
              </a:rPr>
              <a:t>Example: Dandelions vs. Spinach</a:t>
            </a:r>
          </a:p>
          <a:p>
            <a:endParaRPr lang="en-US" dirty="0">
              <a:uFillTx/>
            </a:endParaRPr>
          </a:p>
          <a:p>
            <a:endParaRPr lang="en-US" dirty="0">
              <a:uFillTx/>
            </a:endParaRPr>
          </a:p>
          <a:p>
            <a:endParaRPr lang="en-US" dirty="0">
              <a:uFillTx/>
            </a:endParaRPr>
          </a:p>
          <a:p>
            <a:pPr marL="0" indent="0">
              <a:buNone/>
            </a:pPr>
            <a:endParaRPr lang="en-US" dirty="0"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3886200"/>
            <a:ext cx="345440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012" y="3895165"/>
            <a:ext cx="3861719" cy="2581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31376"/>
            <a:ext cx="9144000" cy="1144556"/>
          </a:xfrm>
        </p:spPr>
        <p:txBody>
          <a:bodyPr/>
          <a:lstStyle/>
          <a:p>
            <a:r>
              <a:rPr lang="en-US" b="1" dirty="0">
                <a:uFillTx/>
              </a:rPr>
              <a:t>   DANDELIONS  VS. SPINACH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6162"/>
            <a:ext cx="3456732" cy="2591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626" y="1706162"/>
            <a:ext cx="3865199" cy="2584928"/>
          </a:xfrm>
          <a:prstGeom prst="rect">
            <a:avLst/>
          </a:prstGeom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3456732" y="2133600"/>
            <a:ext cx="5562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uFillTx/>
                <a:latin typeface="Andalus" panose="02020603050405020304" pitchFamily="18" charset="-78"/>
                <a:cs typeface="Andalus" panose="02020603050405020304" pitchFamily="18" charset="-78"/>
              </a:rPr>
              <a:t>DANDELIONS HAVE…..</a:t>
            </a:r>
          </a:p>
          <a:p>
            <a:endParaRPr lang="en-US" sz="2800" b="1" dirty="0">
              <a:uFillTx/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uFillTx/>
                <a:latin typeface="Andalus" panose="02020603050405020304" pitchFamily="18" charset="-78"/>
                <a:cs typeface="Andalus" panose="02020603050405020304" pitchFamily="18" charset="-78"/>
              </a:rPr>
              <a:t>8 TIMES </a:t>
            </a:r>
            <a:r>
              <a:rPr lang="en-US" sz="2800" b="1" dirty="0">
                <a:uFillTx/>
                <a:latin typeface="Andalus" panose="02020603050405020304" pitchFamily="18" charset="-78"/>
                <a:cs typeface="Andalus" panose="02020603050405020304" pitchFamily="18" charset="-78"/>
              </a:rPr>
              <a:t>MORE ANTIOXIDANTS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uFillTx/>
                <a:latin typeface="Andalus" panose="02020603050405020304" pitchFamily="18" charset="-78"/>
                <a:cs typeface="Andalus" panose="02020603050405020304" pitchFamily="18" charset="-78"/>
              </a:rPr>
              <a:t>2 TIMES </a:t>
            </a:r>
            <a:r>
              <a:rPr lang="en-US" sz="2800" b="1" dirty="0">
                <a:uFillTx/>
                <a:latin typeface="Andalus" panose="02020603050405020304" pitchFamily="18" charset="-78"/>
                <a:cs typeface="Andalus" panose="02020603050405020304" pitchFamily="18" charset="-78"/>
              </a:rPr>
              <a:t>MORE CALCIUM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uFillTx/>
                <a:latin typeface="Andalus" panose="02020603050405020304" pitchFamily="18" charset="-78"/>
                <a:cs typeface="Andalus" panose="02020603050405020304" pitchFamily="18" charset="-78"/>
              </a:rPr>
              <a:t>3 TIMES </a:t>
            </a:r>
            <a:r>
              <a:rPr lang="en-US" sz="2800" b="1" dirty="0">
                <a:uFillTx/>
                <a:latin typeface="Andalus" panose="02020603050405020304" pitchFamily="18" charset="-78"/>
                <a:cs typeface="Andalus" panose="02020603050405020304" pitchFamily="18" charset="-78"/>
              </a:rPr>
              <a:t>MORE VITAMIN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uFillTx/>
                <a:latin typeface="Andalus" panose="02020603050405020304" pitchFamily="18" charset="-78"/>
                <a:cs typeface="Andalus" panose="02020603050405020304" pitchFamily="18" charset="-78"/>
              </a:rPr>
              <a:t>5 TIMES</a:t>
            </a:r>
            <a:r>
              <a:rPr lang="en-US" sz="2800" b="1" dirty="0">
                <a:uFillTx/>
                <a:latin typeface="Andalus" panose="02020603050405020304" pitchFamily="18" charset="-78"/>
                <a:cs typeface="Andalus" panose="02020603050405020304" pitchFamily="18" charset="-78"/>
              </a:rPr>
              <a:t> MORE VITAMIN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uFillTx/>
                <a:latin typeface="Andalus" panose="02020603050405020304" pitchFamily="18" charset="-78"/>
                <a:cs typeface="Andalus" panose="02020603050405020304" pitchFamily="18" charset="-78"/>
              </a:rPr>
              <a:t>5 TIMES </a:t>
            </a:r>
            <a:r>
              <a:rPr lang="en-US" sz="2800" b="1" dirty="0">
                <a:uFillTx/>
                <a:latin typeface="Andalus" panose="02020603050405020304" pitchFamily="18" charset="-78"/>
                <a:cs typeface="Andalus" panose="02020603050405020304" pitchFamily="18" charset="-78"/>
              </a:rPr>
              <a:t>MORE VITAMIN E</a:t>
            </a: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1637365" y="5669581"/>
            <a:ext cx="967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uFillTx/>
              </a:rPr>
              <a:t>But can we only eat wild plants? (Discuss)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152400"/>
            <a:ext cx="9753600" cy="1144556"/>
          </a:xfrm>
        </p:spPr>
        <p:txBody>
          <a:bodyPr>
            <a:noAutofit/>
          </a:bodyPr>
          <a:lstStyle/>
          <a:p>
            <a:r>
              <a:rPr lang="en-US" sz="4000" b="1" dirty="0">
                <a:uFillTx/>
                <a:hlinkClick r:id="rId2"/>
              </a:rPr>
              <a:t>Meet Jo Robinson: Eating on the Wild Side </a:t>
            </a:r>
            <a:endParaRPr lang="en-US" sz="4000" b="1" dirty="0"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12" y="1752600"/>
            <a:ext cx="3196354" cy="4953000"/>
          </a:xfrm>
          <a:prstGeom prst="rect">
            <a:avLst/>
          </a:prstGeom>
        </p:spPr>
      </p:pic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12" y="1752600"/>
            <a:ext cx="5689600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8227" y="1861930"/>
            <a:ext cx="12160597" cy="4267200"/>
          </a:xfrm>
        </p:spPr>
        <p:txBody>
          <a:bodyPr>
            <a:normAutofit/>
          </a:bodyPr>
          <a:lstStyle/>
          <a:p>
            <a:r>
              <a:rPr lang="en-US" sz="2800" b="1" dirty="0">
                <a:uFillTx/>
              </a:rPr>
              <a:t>Corn: </a:t>
            </a:r>
            <a:r>
              <a:rPr lang="en-US" sz="2800" dirty="0">
                <a:uFillTx/>
              </a:rPr>
              <a:t>Mexico</a:t>
            </a:r>
          </a:p>
          <a:p>
            <a:r>
              <a:rPr lang="en-US" sz="2800" b="1" dirty="0">
                <a:uFillTx/>
              </a:rPr>
              <a:t>Potatoes and Tomatoes</a:t>
            </a:r>
            <a:r>
              <a:rPr lang="en-US" sz="2800" dirty="0">
                <a:uFillTx/>
              </a:rPr>
              <a:t>: South American Andes</a:t>
            </a:r>
          </a:p>
          <a:p>
            <a:r>
              <a:rPr lang="en-US" sz="2800" b="1" dirty="0">
                <a:uFillTx/>
              </a:rPr>
              <a:t>Carrots:</a:t>
            </a:r>
            <a:r>
              <a:rPr lang="en-US" sz="2800" dirty="0">
                <a:uFillTx/>
              </a:rPr>
              <a:t> Afghanistan</a:t>
            </a:r>
          </a:p>
          <a:p>
            <a:r>
              <a:rPr lang="en-US" sz="2800" b="1" dirty="0">
                <a:uFillTx/>
              </a:rPr>
              <a:t>Brassicas</a:t>
            </a:r>
            <a:r>
              <a:rPr lang="en-US" sz="2800" dirty="0">
                <a:uFillTx/>
              </a:rPr>
              <a:t>: Mediterranean </a:t>
            </a:r>
          </a:p>
          <a:p>
            <a:r>
              <a:rPr lang="en-US" sz="2800" b="1" dirty="0">
                <a:uFillTx/>
              </a:rPr>
              <a:t>Artichokes:</a:t>
            </a:r>
            <a:r>
              <a:rPr lang="en-US" sz="2800" dirty="0">
                <a:uFillTx/>
              </a:rPr>
              <a:t> North Africa</a:t>
            </a:r>
          </a:p>
          <a:p>
            <a:r>
              <a:rPr lang="en-US" sz="2800" b="1" dirty="0">
                <a:uFillTx/>
              </a:rPr>
              <a:t>Apples</a:t>
            </a:r>
            <a:r>
              <a:rPr lang="en-US" sz="2800" dirty="0">
                <a:uFillTx/>
              </a:rPr>
              <a:t>: Kazakhstan</a:t>
            </a:r>
          </a:p>
          <a:p>
            <a:endParaRPr lang="en-US" dirty="0">
              <a:uFillTx/>
            </a:endParaRPr>
          </a:p>
          <a:p>
            <a:pPr marL="0" indent="0">
              <a:buNone/>
            </a:pPr>
            <a:endParaRPr lang="en-US" dirty="0">
              <a:uFillTx/>
            </a:endParaRPr>
          </a:p>
          <a:p>
            <a:endParaRPr lang="en-US" dirty="0">
              <a:uFillTx/>
            </a:endParaRPr>
          </a:p>
          <a:p>
            <a:endParaRPr lang="en-US" dirty="0">
              <a:uFillTx/>
            </a:endParaRPr>
          </a:p>
        </p:txBody>
      </p:sp>
      <p:graphicFrame>
        <p:nvGraphicFramePr>
          <p:cNvPr id="4" name="Content Placeholder 3" descr="Converging Radial"/>
          <p:cNvGraphicFramePr>
            <a:graphicFrameLocks noGrp="1"/>
          </p:cNvGraphicFramePr>
          <p:nvPr>
            <p:ph sz="half" idx="2"/>
          </p:nvPr>
        </p:nvGraphicFramePr>
        <p:xfrm>
          <a:off x="6246813" y="1905000"/>
          <a:ext cx="4416425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228" y="304800"/>
            <a:ext cx="10180983" cy="1144556"/>
          </a:xfrm>
        </p:spPr>
        <p:txBody>
          <a:bodyPr/>
          <a:lstStyle/>
          <a:p>
            <a:r>
              <a:rPr lang="en-US" b="1" dirty="0">
                <a:uFillTx/>
              </a:rPr>
              <a:t>Domestic cultivars: Where did they come from?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2085" y="1915056"/>
            <a:ext cx="1483965" cy="2634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12770" t="-2173" r="-5718" b="4262"/>
          <a:stretch/>
        </p:blipFill>
        <p:spPr>
          <a:xfrm>
            <a:off x="9432750" y="2129853"/>
            <a:ext cx="2655998" cy="2098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040" y="3005131"/>
            <a:ext cx="2316271" cy="1544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4403" y="4496118"/>
            <a:ext cx="2857500" cy="214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0198" y="4744568"/>
            <a:ext cx="2857500" cy="1809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8593" y="4848697"/>
            <a:ext cx="1894819" cy="1894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512" y="131896"/>
            <a:ext cx="9144000" cy="1144556"/>
          </a:xfrm>
        </p:spPr>
        <p:txBody>
          <a:bodyPr/>
          <a:lstStyle/>
          <a:p>
            <a:r>
              <a:rPr lang="en-US" b="1" dirty="0">
                <a:uFillTx/>
              </a:rPr>
              <a:t>Why are phytonutrients they more </a:t>
            </a:r>
            <a:r>
              <a:rPr lang="en-US" b="1" dirty="0" err="1">
                <a:uFillTx/>
              </a:rPr>
              <a:t>adundant</a:t>
            </a:r>
            <a:r>
              <a:rPr lang="en-US" b="1" dirty="0">
                <a:uFillTx/>
              </a:rPr>
              <a:t> in wild plants?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212" y="1373155"/>
            <a:ext cx="7086600" cy="5314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212" y="1676400"/>
            <a:ext cx="70104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212" y="1373154"/>
            <a:ext cx="10153650" cy="5484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3662" y="0"/>
            <a:ext cx="11410950" cy="914400"/>
          </a:xfrm>
        </p:spPr>
        <p:txBody>
          <a:bodyPr>
            <a:noAutofit/>
          </a:bodyPr>
          <a:lstStyle/>
          <a:p>
            <a:r>
              <a:rPr lang="en-US" sz="4000" b="1" dirty="0">
                <a:uFillTx/>
              </a:rPr>
              <a:t>So is it just the </a:t>
            </a:r>
            <a:r>
              <a:rPr lang="en-US" sz="4000" b="1" dirty="0">
                <a:solidFill>
                  <a:srgbClr val="00B050"/>
                </a:solidFill>
                <a:uFillTx/>
              </a:rPr>
              <a:t>right food </a:t>
            </a:r>
            <a:r>
              <a:rPr lang="en-US" sz="4000" b="1" dirty="0">
                <a:uFillTx/>
              </a:rPr>
              <a:t>or how I </a:t>
            </a:r>
            <a:r>
              <a:rPr lang="en-US" sz="4000" b="1" dirty="0">
                <a:solidFill>
                  <a:srgbClr val="C00000"/>
                </a:solidFill>
                <a:uFillTx/>
              </a:rPr>
              <a:t>prepare it</a:t>
            </a:r>
            <a:r>
              <a:rPr lang="en-US" sz="4000" b="1" dirty="0">
                <a:uFillTx/>
              </a:rPr>
              <a:t>?</a:t>
            </a:r>
          </a:p>
        </p:txBody>
      </p:sp>
      <p:sp>
        <p:nvSpPr>
          <p:cNvPr id="2" name="TextBox 1"/>
          <p:cNvSpPr txBox="1">
            <a:spLocks/>
          </p:cNvSpPr>
          <p:nvPr/>
        </p:nvSpPr>
        <p:spPr>
          <a:xfrm>
            <a:off x="128517" y="944217"/>
            <a:ext cx="12306300" cy="852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uFillTx/>
              </a:rPr>
              <a:t>BOTH!!!!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uFillTx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uFillTx/>
              </a:rPr>
              <a:t>Pick colorful  varieties of wild AND domestic crops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uFillTx/>
              </a:rPr>
              <a:t>Eat skins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uFillTx/>
              </a:rPr>
              <a:t>Know how to prepare:</a:t>
            </a:r>
            <a:endParaRPr lang="en-US" sz="2400" b="1" dirty="0">
              <a:uFillTx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u="sng" dirty="0">
                <a:solidFill>
                  <a:srgbClr val="C00000"/>
                </a:solidFill>
                <a:uFillTx/>
              </a:rPr>
              <a:t>Carrots/</a:t>
            </a:r>
            <a:r>
              <a:rPr lang="en-US" sz="2400" b="1" u="sng" dirty="0" err="1">
                <a:solidFill>
                  <a:srgbClr val="C00000"/>
                </a:solidFill>
                <a:uFillTx/>
              </a:rPr>
              <a:t>Bitteroot</a:t>
            </a:r>
            <a:r>
              <a:rPr lang="en-US" sz="2400" b="1" dirty="0">
                <a:uFillTx/>
              </a:rPr>
              <a:t>: </a:t>
            </a:r>
            <a:r>
              <a:rPr lang="en-US" sz="2400" dirty="0">
                <a:uFillTx/>
              </a:rPr>
              <a:t>More nutritious when they are cooked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u="sng" dirty="0">
                <a:solidFill>
                  <a:srgbClr val="C00000"/>
                </a:solidFill>
                <a:uFillTx/>
              </a:rPr>
              <a:t>Lettuce/Wild Greens</a:t>
            </a:r>
            <a:r>
              <a:rPr lang="en-US" sz="2400" dirty="0">
                <a:uFillTx/>
              </a:rPr>
              <a:t>: Cut it up the night before you eat it: more defense phytonutrients are created and grow/purchase open leaf varieties: UV DEFENSE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u="sng" dirty="0">
                <a:solidFill>
                  <a:srgbClr val="C00000"/>
                </a:solidFill>
                <a:uFillTx/>
              </a:rPr>
              <a:t>Tomatoes:</a:t>
            </a:r>
            <a:r>
              <a:rPr lang="en-US" sz="2400" dirty="0">
                <a:uFillTx/>
              </a:rPr>
              <a:t> processed tomatoes have MORE lycopene than fresh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u="sng" dirty="0">
                <a:solidFill>
                  <a:srgbClr val="C00000"/>
                </a:solidFill>
                <a:uFillTx/>
              </a:rPr>
              <a:t>Garlic:</a:t>
            </a:r>
            <a:r>
              <a:rPr lang="en-US" sz="2400" dirty="0">
                <a:uFillTx/>
              </a:rPr>
              <a:t> cut and LEAVE for 10 minutes before you cook it (wont destroy anti-cancer, </a:t>
            </a:r>
            <a:r>
              <a:rPr lang="en-US" sz="2400" dirty="0" err="1">
                <a:uFillTx/>
              </a:rPr>
              <a:t>oxidant,clotting</a:t>
            </a:r>
            <a:r>
              <a:rPr lang="en-US" sz="2400" dirty="0">
                <a:uFillTx/>
              </a:rPr>
              <a:t> and bacterial properties)</a:t>
            </a:r>
          </a:p>
          <a:p>
            <a:r>
              <a:rPr lang="en-US" sz="2400" dirty="0">
                <a:hlinkClick r:id="rId3"/>
              </a:rPr>
              <a:t>Some advice from </a:t>
            </a:r>
            <a:r>
              <a:rPr lang="en-US" sz="2400" b="1" dirty="0">
                <a:solidFill>
                  <a:srgbClr val="00B0F0"/>
                </a:solidFill>
                <a:hlinkClick r:id="rId3"/>
              </a:rPr>
              <a:t>Dr. Michael </a:t>
            </a:r>
            <a:r>
              <a:rPr lang="en-US" sz="2400" b="1" dirty="0" err="1">
                <a:solidFill>
                  <a:srgbClr val="00B0F0"/>
                </a:solidFill>
                <a:hlinkClick r:id="rId3"/>
              </a:rPr>
              <a:t>Greger</a:t>
            </a:r>
            <a:r>
              <a:rPr lang="en-US" sz="2400" dirty="0">
                <a:hlinkClick r:id="rId3"/>
              </a:rPr>
              <a:t>, cooking and phytonutrients.</a:t>
            </a:r>
            <a:endParaRPr lang="en-US" sz="2400" dirty="0"/>
          </a:p>
          <a:p>
            <a:endParaRPr lang="en-US" sz="2400" b="1" dirty="0">
              <a:uFillTx/>
            </a:endParaRPr>
          </a:p>
          <a:p>
            <a:pPr marL="342900" indent="-342900">
              <a:buAutoNum type="arabicPeriod"/>
            </a:pPr>
            <a:endParaRPr lang="en-US" b="1" dirty="0">
              <a:uFillTx/>
            </a:endParaRPr>
          </a:p>
          <a:p>
            <a:endParaRPr lang="en-US" b="1" dirty="0">
              <a:uFillTx/>
            </a:endParaRPr>
          </a:p>
          <a:p>
            <a:endParaRPr lang="en-US" b="1" dirty="0">
              <a:uFillTx/>
            </a:endParaRPr>
          </a:p>
          <a:p>
            <a:endParaRPr lang="en-US" b="1" dirty="0">
              <a:uFillTx/>
            </a:endParaRPr>
          </a:p>
          <a:p>
            <a:endParaRPr lang="en-US" b="1" dirty="0">
              <a:uFillTx/>
            </a:endParaRPr>
          </a:p>
          <a:p>
            <a:endParaRPr lang="en-US" sz="2000" b="1" dirty="0">
              <a:uFillTx/>
            </a:endParaRPr>
          </a:p>
          <a:p>
            <a:endParaRPr lang="en-US" dirty="0"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8172"/>
          <a:stretch/>
        </p:blipFill>
        <p:spPr>
          <a:xfrm>
            <a:off x="9447212" y="1252985"/>
            <a:ext cx="2472328" cy="2176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2012" y="-35859"/>
            <a:ext cx="10515600" cy="1144556"/>
          </a:xfrm>
        </p:spPr>
        <p:txBody>
          <a:bodyPr/>
          <a:lstStyle/>
          <a:p>
            <a:r>
              <a:rPr lang="en-US" b="1" dirty="0">
                <a:uFillTx/>
              </a:rPr>
              <a:t> FOOD as Medicine</a:t>
            </a:r>
            <a:r>
              <a:rPr lang="en-US" dirty="0">
                <a:uFillTx/>
              </a:rPr>
              <a:t>: Wild and Domestic</a:t>
            </a:r>
          </a:p>
        </p:txBody>
      </p:sp>
      <p:sp>
        <p:nvSpPr>
          <p:cNvPr id="3" name="TextBox 2"/>
          <p:cNvSpPr txBox="1">
            <a:spLocks/>
          </p:cNvSpPr>
          <p:nvPr/>
        </p:nvSpPr>
        <p:spPr>
          <a:xfrm>
            <a:off x="303212" y="1595021"/>
            <a:ext cx="10820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uFillTx/>
              </a:rPr>
              <a:t>                                  How do we start to pick what we need?</a:t>
            </a:r>
          </a:p>
          <a:p>
            <a:r>
              <a:rPr lang="en-US" sz="2800" b="1" dirty="0">
                <a:solidFill>
                  <a:srgbClr val="C00000"/>
                </a:solidFill>
                <a:uFillTx/>
              </a:rPr>
              <a:t>1. Acute vs. Preventative</a:t>
            </a:r>
          </a:p>
          <a:p>
            <a:r>
              <a:rPr lang="en-US" sz="2400" b="1" dirty="0">
                <a:uFillTx/>
              </a:rPr>
              <a:t>Lindsay in Montana -</a:t>
            </a:r>
            <a:r>
              <a:rPr lang="en-US" sz="2400" b="1" dirty="0">
                <a:solidFill>
                  <a:srgbClr val="C00000"/>
                </a:solidFill>
                <a:uFillTx/>
              </a:rPr>
              <a:t>Anemia=Low Iron (FE)</a:t>
            </a:r>
            <a:endParaRPr lang="en-US" sz="2400" b="1" dirty="0">
              <a:uFillTx/>
            </a:endParaRPr>
          </a:p>
          <a:p>
            <a:r>
              <a:rPr lang="en-US" sz="2400" b="1" dirty="0">
                <a:uFillTx/>
              </a:rPr>
              <a:t>What wild (and domestic foods) are high in iron?</a:t>
            </a:r>
          </a:p>
          <a:p>
            <a:r>
              <a:rPr lang="en-US" sz="2400" b="1" dirty="0">
                <a:uFillTx/>
              </a:rPr>
              <a:t>-Nettles, </a:t>
            </a:r>
            <a:r>
              <a:rPr lang="en-US" sz="2400" b="1" dirty="0" err="1">
                <a:uFillTx/>
              </a:rPr>
              <a:t>Lambsquarters</a:t>
            </a:r>
            <a:r>
              <a:rPr lang="en-US" sz="2400" b="1" dirty="0">
                <a:uFillTx/>
              </a:rPr>
              <a:t>, Beaked Hazelnuts, Nuts, Beans and Spinach</a:t>
            </a:r>
          </a:p>
          <a:p>
            <a:endParaRPr lang="en-US" sz="2800" b="1" dirty="0">
              <a:uFillTx/>
            </a:endParaRPr>
          </a:p>
          <a:p>
            <a:r>
              <a:rPr lang="en-US" sz="2800" b="1" dirty="0">
                <a:solidFill>
                  <a:srgbClr val="C00000"/>
                </a:solidFill>
                <a:uFillTx/>
              </a:rPr>
              <a:t>2. Do your own research on medicinal/nutritive benefits</a:t>
            </a:r>
          </a:p>
          <a:p>
            <a:r>
              <a:rPr lang="en-US" sz="2800" b="1" dirty="0">
                <a:uFillTx/>
              </a:rPr>
              <a:t>-</a:t>
            </a:r>
            <a:r>
              <a:rPr lang="en-US" sz="2400" b="1" dirty="0">
                <a:uFillTx/>
              </a:rPr>
              <a:t>Scientific Journal Articles, Lectures, Textbooks and biochemical research</a:t>
            </a:r>
          </a:p>
          <a:p>
            <a:r>
              <a:rPr lang="en-US" sz="2400" b="1" dirty="0">
                <a:uFillTx/>
              </a:rPr>
              <a:t>-FDA Plant Profiles and nutrition websites backed by scientific evidence</a:t>
            </a:r>
          </a:p>
          <a:p>
            <a:r>
              <a:rPr lang="en-US" sz="2400" b="1" dirty="0">
                <a:uFillTx/>
              </a:rPr>
              <a:t>-Ethnobotanical </a:t>
            </a:r>
            <a:r>
              <a:rPr lang="en-US" sz="2400" b="1">
                <a:uFillTx/>
              </a:rPr>
              <a:t>Research without APPROPRIATION</a:t>
            </a:r>
            <a:endParaRPr lang="en-US" sz="2400" b="1" dirty="0">
              <a:uFillTx/>
            </a:endParaRPr>
          </a:p>
          <a:p>
            <a:r>
              <a:rPr lang="en-US" sz="2400" b="1" dirty="0">
                <a:uFillTx/>
              </a:rPr>
              <a:t>-Books like Eating on the Wild Side, Native American Recipes, Botany of Desire</a:t>
            </a:r>
          </a:p>
          <a:p>
            <a:r>
              <a:rPr lang="en-US" sz="2400" b="1" dirty="0">
                <a:uFillTx/>
              </a:rPr>
              <a:t>-Listen to your elders</a:t>
            </a:r>
          </a:p>
          <a:p>
            <a:endParaRPr lang="en-US" sz="2800" b="1" dirty="0"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490" t="12389" r="29801" b="11385"/>
          <a:stretch/>
        </p:blipFill>
        <p:spPr>
          <a:xfrm>
            <a:off x="9674225" y="1108697"/>
            <a:ext cx="2514600" cy="3281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228600"/>
            <a:ext cx="9144000" cy="1144556"/>
          </a:xfrm>
        </p:spPr>
        <p:txBody>
          <a:bodyPr>
            <a:normAutofit/>
          </a:bodyPr>
          <a:lstStyle/>
          <a:p>
            <a:r>
              <a:rPr lang="en-US" sz="4400" b="1" dirty="0">
                <a:uFillTx/>
              </a:rPr>
              <a:t>Aren't plants colorful???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2012" y="1828800"/>
            <a:ext cx="6934201" cy="462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011" y="1828800"/>
            <a:ext cx="6934201" cy="4622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010" y="1568450"/>
            <a:ext cx="6934202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612" y="1558511"/>
            <a:ext cx="8706939" cy="5254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89723"/>
            <a:ext cx="10210801" cy="1144556"/>
          </a:xfrm>
        </p:spPr>
        <p:txBody>
          <a:bodyPr/>
          <a:lstStyle/>
          <a:p>
            <a:r>
              <a:rPr lang="en-US" b="1" dirty="0">
                <a:uFillTx/>
              </a:rPr>
              <a:t>FOOD as Medicine: Wild and Domestic continued…</a:t>
            </a:r>
          </a:p>
        </p:txBody>
      </p:sp>
      <p:sp>
        <p:nvSpPr>
          <p:cNvPr id="3" name="TextBox 2"/>
          <p:cNvSpPr txBox="1">
            <a:spLocks/>
          </p:cNvSpPr>
          <p:nvPr/>
        </p:nvSpPr>
        <p:spPr>
          <a:xfrm>
            <a:off x="227012" y="1828800"/>
            <a:ext cx="8915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uFillTx/>
              </a:rPr>
              <a:t>3. </a:t>
            </a:r>
            <a:r>
              <a:rPr lang="en-US" sz="2800" b="1" dirty="0">
                <a:solidFill>
                  <a:srgbClr val="C00000"/>
                </a:solidFill>
                <a:uFillTx/>
              </a:rPr>
              <a:t>Use cooking methods described for domestic foods (prior video) to inform how to prepare wild food.</a:t>
            </a:r>
          </a:p>
          <a:p>
            <a:r>
              <a:rPr lang="en-US" sz="2800" dirty="0">
                <a:uFillTx/>
              </a:rPr>
              <a:t>-Is this wild plant an ancestor of a domestic variety?</a:t>
            </a:r>
          </a:p>
          <a:p>
            <a:r>
              <a:rPr lang="en-US" sz="2800" dirty="0">
                <a:uFillTx/>
              </a:rPr>
              <a:t>-Don’t over or under prepare: denaturing vs. non accessible</a:t>
            </a:r>
          </a:p>
          <a:p>
            <a:r>
              <a:rPr lang="en-US" sz="2800" dirty="0">
                <a:uFillTx/>
              </a:rPr>
              <a:t>-Look for indigenous recipes if you can </a:t>
            </a:r>
          </a:p>
          <a:p>
            <a:endParaRPr lang="en-US" sz="2400" dirty="0">
              <a:uFillTx/>
            </a:endParaRPr>
          </a:p>
          <a:p>
            <a:r>
              <a:rPr lang="en-US" sz="2800" b="1" dirty="0">
                <a:solidFill>
                  <a:srgbClr val="C00000"/>
                </a:solidFill>
                <a:uFillTx/>
              </a:rPr>
              <a:t>4. MIX domestic and WILD varieties</a:t>
            </a:r>
          </a:p>
          <a:p>
            <a:r>
              <a:rPr lang="en-US" sz="2400" dirty="0">
                <a:uFillTx/>
              </a:rPr>
              <a:t>-It can make more unpalatable wild species more edible</a:t>
            </a:r>
          </a:p>
          <a:p>
            <a:r>
              <a:rPr lang="en-US" sz="2400" dirty="0">
                <a:uFillTx/>
              </a:rPr>
              <a:t>-Re training your tongue slowly!</a:t>
            </a:r>
          </a:p>
          <a:p>
            <a:r>
              <a:rPr lang="en-US" sz="2400" dirty="0">
                <a:uFillTx/>
              </a:rPr>
              <a:t>-Have fun and share with us what you have created!</a:t>
            </a:r>
          </a:p>
          <a:p>
            <a:endParaRPr lang="en-US" sz="2400" dirty="0">
              <a:uFillTx/>
            </a:endParaRPr>
          </a:p>
          <a:p>
            <a:endParaRPr lang="en-US" sz="2400" dirty="0"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0012" y="2286000"/>
            <a:ext cx="2823780" cy="3767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CD73F-2FD0-16EF-90D0-26710CC2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foods are from your culture and ancestors prepared?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02362-6A2E-3984-3080-1362CCE58F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https://salishseasentinel.ca/2015/10/powerful-knowledge-shared/</a:t>
            </a:r>
            <a:endParaRPr lang="en-US" dirty="0"/>
          </a:p>
        </p:txBody>
      </p:sp>
      <p:pic>
        <p:nvPicPr>
          <p:cNvPr id="6" name="Picture 5" descr="A path in a forest&#10;&#10;Description automatically generated">
            <a:extLst>
              <a:ext uri="{FF2B5EF4-FFF2-40B4-BE49-F238E27FC236}">
                <a16:creationId xmlns:a16="http://schemas.microsoft.com/office/drawing/2014/main" id="{043D0640-C655-6D2E-643F-4891A6557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2" y="1713723"/>
            <a:ext cx="3733800" cy="514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32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" y="381000"/>
            <a:ext cx="9525000" cy="6210300"/>
          </a:xfrm>
          <a:prstGeom prst="rect">
            <a:avLst/>
          </a:prstGeom>
        </p:spPr>
      </p:pic>
      <p:sp>
        <p:nvSpPr>
          <p:cNvPr id="4" name="TextBox 3"/>
          <p:cNvSpPr txBox="1">
            <a:spLocks/>
          </p:cNvSpPr>
          <p:nvPr/>
        </p:nvSpPr>
        <p:spPr>
          <a:xfrm>
            <a:off x="4646612" y="2971800"/>
            <a:ext cx="2743200" cy="64633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uFillTx/>
                <a:latin typeface="AR BERKLEY" panose="02000000000000000000" pitchFamily="2" charset="0"/>
              </a:rPr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779145-A455-3015-C378-2453B1165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572" y="0"/>
            <a:ext cx="6261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6708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8612" y="381000"/>
            <a:ext cx="5410200" cy="6096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uFillTx/>
              </a:rPr>
            </a:br>
            <a:br>
              <a:rPr lang="en-US" b="1" dirty="0">
                <a:uFillTx/>
              </a:rPr>
            </a:br>
            <a:r>
              <a:rPr lang="en-US" b="1" dirty="0">
                <a:uFillTx/>
              </a:rPr>
              <a:t>Why are they so colorful 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175" y="1536851"/>
            <a:ext cx="9296400" cy="6972301"/>
          </a:xfrm>
          <a:prstGeom prst="rect">
            <a:avLst/>
          </a:prstGeom>
        </p:spPr>
      </p:pic>
      <p:sp>
        <p:nvSpPr>
          <p:cNvPr id="5" name="TextBox 4"/>
          <p:cNvSpPr txBox="1">
            <a:spLocks/>
          </p:cNvSpPr>
          <p:nvPr/>
        </p:nvSpPr>
        <p:spPr>
          <a:xfrm>
            <a:off x="187716" y="1676400"/>
            <a:ext cx="86498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uFillTx/>
            </a:endParaRPr>
          </a:p>
          <a:p>
            <a:endParaRPr lang="en-US" sz="2800" b="1" dirty="0">
              <a:uFillTx/>
            </a:endParaRPr>
          </a:p>
          <a:p>
            <a:endParaRPr lang="en-US" sz="2800" b="1" dirty="0">
              <a:uFillTx/>
            </a:endParaRPr>
          </a:p>
          <a:p>
            <a:endParaRPr lang="en-US" sz="2000" dirty="0">
              <a:uFillTx/>
            </a:endParaRPr>
          </a:p>
          <a:p>
            <a:endParaRPr lang="en-US" sz="2000" dirty="0">
              <a:uFillTx/>
            </a:endParaRPr>
          </a:p>
          <a:p>
            <a:endParaRPr lang="en-US" sz="2000" dirty="0"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74BE0-CF4E-494A-81D2-79B22A1E4919}"/>
              </a:ext>
            </a:extLst>
          </p:cNvPr>
          <p:cNvSpPr txBox="1"/>
          <p:nvPr/>
        </p:nvSpPr>
        <p:spPr>
          <a:xfrm>
            <a:off x="166489" y="-8458"/>
            <a:ext cx="9368014" cy="153888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C00000"/>
                </a:solidFill>
                <a:uFillTx/>
              </a:rPr>
              <a:t>Secondary Metabolites</a:t>
            </a:r>
            <a:r>
              <a:rPr lang="en-US" sz="2800" b="1" dirty="0">
                <a:solidFill>
                  <a:srgbClr val="C00000"/>
                </a:solidFill>
                <a:uFillTx/>
              </a:rPr>
              <a:t>:</a:t>
            </a:r>
          </a:p>
          <a:p>
            <a:endParaRPr lang="en-US" sz="2400" b="1" dirty="0">
              <a:uFillTx/>
            </a:endParaRPr>
          </a:p>
          <a:p>
            <a:r>
              <a:rPr lang="en-US" sz="2400" b="1" dirty="0">
                <a:uFillTx/>
              </a:rPr>
              <a:t>Not use in primary processes……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228600"/>
            <a:ext cx="4724400" cy="1144556"/>
          </a:xfrm>
        </p:spPr>
        <p:txBody>
          <a:bodyPr/>
          <a:lstStyle/>
          <a:p>
            <a:r>
              <a:rPr lang="en-US" dirty="0">
                <a:uFillTx/>
              </a:rPr>
              <a:t>Secondary Metabolites:</a:t>
            </a:r>
            <a:endParaRPr lang="en-US" b="1" dirty="0">
              <a:uFillTx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9953" y="1770566"/>
            <a:ext cx="6858319" cy="5143740"/>
          </a:xfrm>
          <a:prstGeom prst="rect">
            <a:avLst/>
          </a:prstGeom>
        </p:spPr>
      </p:pic>
      <p:sp>
        <p:nvSpPr>
          <p:cNvPr id="6" name="Oval 5"/>
          <p:cNvSpPr>
            <a:spLocks/>
          </p:cNvSpPr>
          <p:nvPr/>
        </p:nvSpPr>
        <p:spPr>
          <a:xfrm>
            <a:off x="7542212" y="4724400"/>
            <a:ext cx="1981200" cy="1219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227054" y="1235894"/>
            <a:ext cx="491521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uFillTx/>
            </a:endParaRPr>
          </a:p>
          <a:p>
            <a:endParaRPr lang="en-US" sz="2800" b="1" dirty="0">
              <a:uFillTx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uFillTx/>
              </a:rPr>
              <a:t>Protect against UV damage</a:t>
            </a:r>
          </a:p>
          <a:p>
            <a:endParaRPr lang="en-US" sz="2800" b="1" dirty="0">
              <a:uFillTx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uFillTx/>
              </a:rPr>
              <a:t>Deter predators and fight pathogens</a:t>
            </a:r>
          </a:p>
          <a:p>
            <a:endParaRPr lang="en-US" sz="2800" b="1" dirty="0">
              <a:uFillTx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uFillTx/>
              </a:rPr>
              <a:t>Attract pollinators </a:t>
            </a:r>
            <a:r>
              <a:rPr lang="en-US" sz="2000" b="1" dirty="0">
                <a:uFillTx/>
              </a:rPr>
              <a:t>(</a:t>
            </a:r>
            <a:r>
              <a:rPr lang="en-US" sz="2400" b="1" dirty="0">
                <a:solidFill>
                  <a:srgbClr val="FFFF00"/>
                </a:solidFill>
                <a:uFillTx/>
              </a:rPr>
              <a:t>fl</a:t>
            </a:r>
            <a:r>
              <a:rPr lang="en-US" sz="2400" b="1" dirty="0">
                <a:solidFill>
                  <a:srgbClr val="FF0000"/>
                </a:solidFill>
                <a:uFillTx/>
              </a:rPr>
              <a:t>av</a:t>
            </a:r>
            <a:r>
              <a:rPr lang="en-US" sz="2400" b="1" dirty="0">
                <a:solidFill>
                  <a:srgbClr val="0070C0"/>
                </a:solidFill>
                <a:uFillTx/>
              </a:rPr>
              <a:t>ono</a:t>
            </a:r>
            <a:r>
              <a:rPr lang="en-US" sz="2400" b="1" dirty="0">
                <a:solidFill>
                  <a:srgbClr val="7030A0"/>
                </a:solidFill>
                <a:uFillTx/>
              </a:rPr>
              <a:t>ids</a:t>
            </a:r>
            <a:r>
              <a:rPr lang="en-US" sz="2400" b="1" dirty="0">
                <a:uFillTx/>
              </a:rPr>
              <a:t>, </a:t>
            </a:r>
            <a:r>
              <a:rPr lang="en-US" sz="2400" b="1" dirty="0">
                <a:solidFill>
                  <a:srgbClr val="FF0000"/>
                </a:solidFill>
                <a:uFillTx/>
              </a:rPr>
              <a:t>car</a:t>
            </a:r>
            <a:r>
              <a:rPr lang="en-US" sz="2400" b="1" dirty="0">
                <a:solidFill>
                  <a:schemeClr val="accent2"/>
                </a:solidFill>
                <a:uFillTx/>
              </a:rPr>
              <a:t>oten</a:t>
            </a:r>
            <a:r>
              <a:rPr lang="en-US" sz="2400" b="1" dirty="0">
                <a:solidFill>
                  <a:srgbClr val="FFFF00"/>
                </a:solidFill>
                <a:uFillTx/>
              </a:rPr>
              <a:t>oids, </a:t>
            </a:r>
            <a:r>
              <a:rPr lang="en-US" sz="2400" b="1" dirty="0" err="1">
                <a:solidFill>
                  <a:srgbClr val="FF0000"/>
                </a:solidFill>
                <a:uFillTx/>
              </a:rPr>
              <a:t>bet</a:t>
            </a:r>
            <a:r>
              <a:rPr lang="en-US" sz="2400" b="1" dirty="0" err="1">
                <a:solidFill>
                  <a:srgbClr val="7030A0"/>
                </a:solidFill>
                <a:uFillTx/>
              </a:rPr>
              <a:t>ad</a:t>
            </a:r>
            <a:r>
              <a:rPr lang="en-US" sz="2400" b="1" dirty="0" err="1">
                <a:solidFill>
                  <a:schemeClr val="accent2"/>
                </a:solidFill>
                <a:uFillTx/>
              </a:rPr>
              <a:t>ines</a:t>
            </a:r>
            <a:r>
              <a:rPr lang="en-US" sz="2400" b="1" dirty="0">
                <a:uFillTx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uFillTx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uFillTx/>
              </a:rPr>
              <a:t>Slow down oxidation of plant tissues</a:t>
            </a:r>
            <a:endParaRPr lang="en-US" sz="1400" b="1" dirty="0">
              <a:uFillTx/>
            </a:endParaRP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4799012" y="849936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uFillTx/>
              </a:rPr>
              <a:t>POLYPHENOLS</a:t>
            </a: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5675312" y="6105787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uFillTx/>
              </a:rPr>
              <a:t> Many are located in the skins (epidermal layers) and petals of many plants…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rs.els-cdn.com/content/image/3-s2.0-B978012805...">
            <a:extLst>
              <a:ext uri="{FF2B5EF4-FFF2-40B4-BE49-F238E27FC236}">
                <a16:creationId xmlns:a16="http://schemas.microsoft.com/office/drawing/2014/main" id="{821063AB-ABEA-3963-15DB-9A678AC21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65" y="119063"/>
            <a:ext cx="7476554" cy="6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9C3A2F8-ED3C-C050-1A64-F4364C6018DA}"/>
                  </a:ext>
                </a:extLst>
              </p14:cNvPr>
              <p14:cNvContentPartPr/>
              <p14:nvPr/>
            </p14:nvContentPartPr>
            <p14:xfrm>
              <a:off x="6096810" y="135355"/>
              <a:ext cx="1357920" cy="358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9C3A2F8-ED3C-C050-1A64-F4364C6018D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43170" y="27715"/>
                <a:ext cx="1465560" cy="57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9E7CE70-6CBA-B6E5-CF88-B54E7AA1D4AB}"/>
                  </a:ext>
                </a:extLst>
              </p14:cNvPr>
              <p14:cNvContentPartPr/>
              <p14:nvPr/>
            </p14:nvContentPartPr>
            <p14:xfrm>
              <a:off x="4623690" y="816244"/>
              <a:ext cx="1220760" cy="249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9E7CE70-6CBA-B6E5-CF88-B54E7AA1D4A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69690" y="708244"/>
                <a:ext cx="1328400" cy="46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249932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0812" y="304800"/>
            <a:ext cx="9144000" cy="1144556"/>
          </a:xfrm>
        </p:spPr>
        <p:txBody>
          <a:bodyPr/>
          <a:lstStyle/>
          <a:p>
            <a:r>
              <a:rPr lang="en-US" b="1" dirty="0">
                <a:uFillTx/>
              </a:rPr>
              <a:t>What are phytonutrients? 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03212" y="1828800"/>
            <a:ext cx="110490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u="sng" dirty="0">
                <a:uFillTx/>
              </a:rPr>
              <a:t>There are SOOOO many names here that mean the same thing!!</a:t>
            </a:r>
          </a:p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“PHYTON”…means plant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“NUTRIENTS”=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phytonurtients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Phytochemicals/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800" b="1" dirty="0"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hytonutrients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Phytochemicals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Polyphenols</a:t>
            </a:r>
            <a:endParaRPr lang="en-US" sz="4000" b="1" dirty="0">
              <a:solidFill>
                <a:srgbClr val="7030A0"/>
              </a:solidFill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800" b="1" dirty="0"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over 8,000 identified polyphenols found in foods such as tea, wine, chocolates, fruits, vegetables, and extra virgin olive oil,1 just to name a few.</a:t>
            </a:r>
          </a:p>
          <a:p>
            <a:r>
              <a:rPr lang="en-US" sz="3200" b="1" dirty="0">
                <a:solidFill>
                  <a:srgbClr val="FF0000"/>
                </a:solidFill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*There have been 30,000 studies published on phytonutrients since 2000.</a:t>
            </a:r>
          </a:p>
          <a:p>
            <a:pPr marL="0" indent="0">
              <a:buNone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*Jo Robinson, “Eating on the Wild Side”</a:t>
            </a:r>
            <a:endParaRPr lang="en-US" sz="2200" dirty="0"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A94E839-F61C-EFD7-C250-C3D24CAE9344}"/>
                  </a:ext>
                </a:extLst>
              </p14:cNvPr>
              <p14:cNvContentPartPr/>
              <p14:nvPr/>
            </p14:nvContentPartPr>
            <p14:xfrm>
              <a:off x="1069594" y="1129884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A94E839-F61C-EFD7-C250-C3D24CAE934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5594" y="102188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413CB29-D82A-C4F7-C98F-219256A370B3}"/>
                  </a:ext>
                </a:extLst>
              </p14:cNvPr>
              <p14:cNvContentPartPr/>
              <p14:nvPr/>
            </p14:nvContentPartPr>
            <p14:xfrm>
              <a:off x="1293874" y="2510124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413CB29-D82A-C4F7-C98F-219256A370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0234" y="2402124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Fresh green vegetables">
            <a:extLst>
              <a:ext uri="{FF2B5EF4-FFF2-40B4-BE49-F238E27FC236}">
                <a16:creationId xmlns:a16="http://schemas.microsoft.com/office/drawing/2014/main" id="{8A557E48-C350-F3FB-DC12-3EBF9C27DFE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3125" b="3125"/>
          <a:stretch>
            <a:fillRect/>
          </a:stretch>
        </p:blipFill>
        <p:spPr>
          <a:xfrm>
            <a:off x="1613852" y="3145536"/>
            <a:ext cx="4572000" cy="3429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BDFB3-A2F0-928C-11DB-B592E855D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52" y="1115568"/>
            <a:ext cx="8522208" cy="5742432"/>
          </a:xfrm>
          <a:prstGeom prst="rect">
            <a:avLst/>
          </a:prstGeom>
        </p:spPr>
      </p:pic>
      <p:pic>
        <p:nvPicPr>
          <p:cNvPr id="6" name="Picture 5" descr="A person sitting at a table with food and drinks">
            <a:extLst>
              <a:ext uri="{FF2B5EF4-FFF2-40B4-BE49-F238E27FC236}">
                <a16:creationId xmlns:a16="http://schemas.microsoft.com/office/drawing/2014/main" id="{41779699-6316-4609-BC2C-899E1969D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562" y="1124712"/>
            <a:ext cx="4473701" cy="57332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AB8A10-88D4-B31D-CB6B-60E75F48EC82}"/>
              </a:ext>
            </a:extLst>
          </p:cNvPr>
          <p:cNvSpPr txBox="1"/>
          <p:nvPr/>
        </p:nvSpPr>
        <p:spPr>
          <a:xfrm>
            <a:off x="3524948" y="329185"/>
            <a:ext cx="6702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Plant Food as Medicine</a:t>
            </a:r>
          </a:p>
        </p:txBody>
      </p:sp>
    </p:spTree>
    <p:extLst>
      <p:ext uri="{BB962C8B-B14F-4D97-AF65-F5344CB8AC3E}">
        <p14:creationId xmlns:p14="http://schemas.microsoft.com/office/powerpoint/2010/main" val="305928357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alth Benefits of Vitamin A">
            <a:extLst>
              <a:ext uri="{FF2B5EF4-FFF2-40B4-BE49-F238E27FC236}">
                <a16:creationId xmlns:a16="http://schemas.microsoft.com/office/drawing/2014/main" id="{0B038E93-F9C9-ED82-CA9A-C6593C8EB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293" y="390525"/>
            <a:ext cx="8437245" cy="620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1743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 16x9">
  <a:themeElements>
    <a:clrScheme name="Earthtones_16x9">
      <a:dk1>
        <a:srgbClr val="652825"/>
      </a:dk1>
      <a:lt1>
        <a:srgbClr val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rgbClr val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rgbClr val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Earth tone presentation (widescreen)</Template>
  <TotalTime>1696</TotalTime>
  <Words>660</Words>
  <Application>Microsoft Office PowerPoint</Application>
  <PresentationFormat>Custom</PresentationFormat>
  <Paragraphs>102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Andalus</vt:lpstr>
      <vt:lpstr>AR BERKLEY</vt:lpstr>
      <vt:lpstr>Arial</vt:lpstr>
      <vt:lpstr>Calibri</vt:lpstr>
      <vt:lpstr>Corbel</vt:lpstr>
      <vt:lpstr>Earthtones 16x9</vt:lpstr>
      <vt:lpstr>Plant Nutrition: Wild and Domestic</vt:lpstr>
      <vt:lpstr>Aren't plants colorful???</vt:lpstr>
      <vt:lpstr>PowerPoint Presentation</vt:lpstr>
      <vt:lpstr>  Why are they so colorful ?</vt:lpstr>
      <vt:lpstr>Secondary Metabolites:</vt:lpstr>
      <vt:lpstr>PowerPoint Presentation</vt:lpstr>
      <vt:lpstr>What are phytonutrients?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PHYTONUTRIENTS AND WILD PLANTS</vt:lpstr>
      <vt:lpstr>   DANDELIONS  VS. SPINACH</vt:lpstr>
      <vt:lpstr>Meet Jo Robinson: Eating on the Wild Side </vt:lpstr>
      <vt:lpstr>Domestic cultivars: Where did they come from?</vt:lpstr>
      <vt:lpstr>Why are phytonutrients they more adundant in wild plants?</vt:lpstr>
      <vt:lpstr>So is it just the right food or how I prepare it?</vt:lpstr>
      <vt:lpstr> FOOD as Medicine: Wild and Domestic</vt:lpstr>
      <vt:lpstr>FOOD as Medicine: Wild and Domestic continued…</vt:lpstr>
      <vt:lpstr>What are foods are from your culture and ancestors prepared?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Nutrition: Wild and Domestic</dc:title>
  <dc:creator>Lindsay Huettman</dc:creator>
  <cp:keywords/>
  <cp:lastModifiedBy>Lindsay Huettman</cp:lastModifiedBy>
  <cp:revision>4</cp:revision>
  <dcterms:created xsi:type="dcterms:W3CDTF">2016-06-11T00:16:07Z</dcterms:created>
  <dcterms:modified xsi:type="dcterms:W3CDTF">2023-08-27T12:28:59Z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TC028010659991</vt:lpwstr>
  </property>
</Properties>
</file>